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4" r:id="rId1"/>
  </p:sldMasterIdLst>
  <p:notesMasterIdLst>
    <p:notesMasterId r:id="rId19"/>
  </p:notesMasterIdLst>
  <p:sldIdLst>
    <p:sldId id="270" r:id="rId2"/>
    <p:sldId id="257" r:id="rId3"/>
    <p:sldId id="265" r:id="rId4"/>
    <p:sldId id="261" r:id="rId5"/>
    <p:sldId id="273" r:id="rId6"/>
    <p:sldId id="264" r:id="rId7"/>
    <p:sldId id="269" r:id="rId8"/>
    <p:sldId id="263" r:id="rId9"/>
    <p:sldId id="266" r:id="rId10"/>
    <p:sldId id="267" r:id="rId11"/>
    <p:sldId id="262" r:id="rId12"/>
    <p:sldId id="260" r:id="rId13"/>
    <p:sldId id="268" r:id="rId14"/>
    <p:sldId id="258" r:id="rId15"/>
    <p:sldId id="271" r:id="rId16"/>
    <p:sldId id="259"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E18CCF"/>
    <a:srgbClr val="1CADE4"/>
    <a:srgbClr val="CF74C0"/>
    <a:srgbClr val="D413A6"/>
    <a:srgbClr val="CA9A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59"/>
    <p:restoredTop sz="83333"/>
  </p:normalViewPr>
  <p:slideViewPr>
    <p:cSldViewPr snapToGrid="0" snapToObjects="1">
      <p:cViewPr varScale="1">
        <p:scale>
          <a:sx n="64" d="100"/>
          <a:sy n="64" d="100"/>
        </p:scale>
        <p:origin x="1680" y="16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DA4964-92A5-4544-8D31-63454CDA6081}" type="datetimeFigureOut">
              <a:rPr lang="en-US" smtClean="0"/>
              <a:t>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397D92-15F3-6C4D-8038-E8A313347506}" type="slidenum">
              <a:rPr lang="en-US" smtClean="0"/>
              <a:t>‹#›</a:t>
            </a:fld>
            <a:endParaRPr lang="en-US"/>
          </a:p>
        </p:txBody>
      </p:sp>
    </p:spTree>
    <p:extLst>
      <p:ext uri="{BB962C8B-B14F-4D97-AF65-F5344CB8AC3E}">
        <p14:creationId xmlns:p14="http://schemas.microsoft.com/office/powerpoint/2010/main" val="9190346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A397D92-15F3-6C4D-8038-E8A313347506}" type="slidenum">
              <a:rPr lang="en-US" smtClean="0"/>
              <a:t>1</a:t>
            </a:fld>
            <a:endParaRPr lang="en-US"/>
          </a:p>
        </p:txBody>
      </p:sp>
    </p:spTree>
    <p:extLst>
      <p:ext uri="{BB962C8B-B14F-4D97-AF65-F5344CB8AC3E}">
        <p14:creationId xmlns:p14="http://schemas.microsoft.com/office/powerpoint/2010/main" val="1065541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Dissidentbot came into existence in January 2017; the weekend of Trump's </a:t>
            </a:r>
            <a:r>
              <a:rPr lang="en-US" dirty="0" err="1"/>
              <a:t>Inaugration</a:t>
            </a:r>
            <a:r>
              <a:rPr lang="en-US" dirty="0"/>
              <a:t> and our introduction to  the word of "alternative facts". Remember that? When this new and so ridiculous that we laughed. Nobody is laughing any more, not when knowing an unapproved fact is half-way to being a crime</a:t>
            </a:r>
          </a:p>
        </p:txBody>
      </p:sp>
      <p:sp>
        <p:nvSpPr>
          <p:cNvPr id="4" name="Slide Number Placeholder 3"/>
          <p:cNvSpPr>
            <a:spLocks noGrp="1"/>
          </p:cNvSpPr>
          <p:nvPr>
            <p:ph type="sldNum" sz="quarter" idx="10"/>
          </p:nvPr>
        </p:nvSpPr>
        <p:spPr/>
        <p:txBody>
          <a:bodyPr/>
          <a:lstStyle/>
          <a:p>
            <a:fld id="{9A397D92-15F3-6C4D-8038-E8A313347506}" type="slidenum">
              <a:rPr lang="en-US" smtClean="0"/>
              <a:t>2</a:t>
            </a:fld>
            <a:endParaRPr lang="en-US"/>
          </a:p>
        </p:txBody>
      </p:sp>
    </p:spTree>
    <p:extLst>
      <p:ext uri="{BB962C8B-B14F-4D97-AF65-F5344CB8AC3E}">
        <p14:creationId xmlns:p14="http://schemas.microsoft.com/office/powerpoint/2010/main" val="1375260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Trying to tweet with a URL in the message immediately kicked off the twitter spam filters. That's something they defend against. But they didn't otherwise react. </a:t>
            </a:r>
          </a:p>
          <a:p>
            <a:endParaRPr lang="en-US" dirty="0"/>
          </a:p>
          <a:p>
            <a:r>
              <a:rPr lang="en-US" dirty="0"/>
              <a:t>I can see ways to defend against something as simple as dissidentbot, but how do you defend against dedicated teams with: multiple </a:t>
            </a:r>
            <a:r>
              <a:rPr lang="en-US" dirty="0" err="1"/>
              <a:t>IPAddrs</a:t>
            </a:r>
            <a:r>
              <a:rPr lang="en-US" dirty="0"/>
              <a:t>, enough accounts to simulate conversations</a:t>
            </a:r>
          </a:p>
        </p:txBody>
      </p:sp>
      <p:sp>
        <p:nvSpPr>
          <p:cNvPr id="4" name="Slide Number Placeholder 3"/>
          <p:cNvSpPr>
            <a:spLocks noGrp="1"/>
          </p:cNvSpPr>
          <p:nvPr>
            <p:ph type="sldNum" sz="quarter" idx="10"/>
          </p:nvPr>
        </p:nvSpPr>
        <p:spPr/>
        <p:txBody>
          <a:bodyPr/>
          <a:lstStyle/>
          <a:p>
            <a:fld id="{9A397D92-15F3-6C4D-8038-E8A313347506}" type="slidenum">
              <a:rPr lang="en-US" smtClean="0"/>
              <a:t>15</a:t>
            </a:fld>
            <a:endParaRPr lang="en-US"/>
          </a:p>
        </p:txBody>
      </p:sp>
    </p:spTree>
    <p:extLst>
      <p:ext uri="{BB962C8B-B14F-4D97-AF65-F5344CB8AC3E}">
        <p14:creationId xmlns:p14="http://schemas.microsoft.com/office/powerpoint/2010/main" val="1331073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A397D92-15F3-6C4D-8038-E8A313347506}" type="slidenum">
              <a:rPr lang="en-US" smtClean="0"/>
              <a:t>16</a:t>
            </a:fld>
            <a:endParaRPr lang="en-US"/>
          </a:p>
        </p:txBody>
      </p:sp>
    </p:spTree>
    <p:extLst>
      <p:ext uri="{BB962C8B-B14F-4D97-AF65-F5344CB8AC3E}">
        <p14:creationId xmlns:p14="http://schemas.microsoft.com/office/powerpoint/2010/main" val="295335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724333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706811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6047335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7588966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5271137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984200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7653525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830580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350143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021088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774049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546268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304980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184483174"/>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621511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138341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smtClean="0"/>
              <a:pPr/>
              <a:t>8/20/18</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665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smtClean="0"/>
              <a:pPr/>
              <a:t>8/20/18</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4095166513"/>
      </p:ext>
    </p:extLst>
  </p:cSld>
  <p:clrMap bg1="dk1" tx1="lt1" bg2="dk2" tx2="lt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460DDD8-AD6A-9141-BF1E-9790BE38090E}"/>
              </a:ext>
            </a:extLst>
          </p:cNvPr>
          <p:cNvPicPr>
            <a:picLocks noChangeAspect="1"/>
          </p:cNvPicPr>
          <p:nvPr/>
        </p:nvPicPr>
        <p:blipFill>
          <a:blip r:embed="rId3"/>
          <a:stretch>
            <a:fillRect/>
          </a:stretch>
        </p:blipFill>
        <p:spPr>
          <a:xfrm>
            <a:off x="1524000" y="0"/>
            <a:ext cx="9144000" cy="6858000"/>
          </a:xfrm>
          <a:prstGeom prst="rect">
            <a:avLst/>
          </a:prstGeom>
        </p:spPr>
      </p:pic>
      <p:sp>
        <p:nvSpPr>
          <p:cNvPr id="8" name="Rectangle 7">
            <a:extLst>
              <a:ext uri="{FF2B5EF4-FFF2-40B4-BE49-F238E27FC236}">
                <a16:creationId xmlns:a16="http://schemas.microsoft.com/office/drawing/2014/main" id="{9A61EF32-17A4-B64D-8192-1EC245A8D8C5}"/>
              </a:ext>
            </a:extLst>
          </p:cNvPr>
          <p:cNvSpPr/>
          <p:nvPr/>
        </p:nvSpPr>
        <p:spPr>
          <a:xfrm>
            <a:off x="2036013" y="3848777"/>
            <a:ext cx="7445612" cy="1200329"/>
          </a:xfrm>
          <a:prstGeom prst="rect">
            <a:avLst/>
          </a:prstGeom>
        </p:spPr>
        <p:txBody>
          <a:bodyPr wrap="square">
            <a:spAutoFit/>
          </a:bodyPr>
          <a:lstStyle/>
          <a:p>
            <a:pPr algn="r"/>
            <a:r>
              <a:rPr lang="en-US" sz="7200" dirty="0">
                <a:ln w="3175" cmpd="sng">
                  <a:noFill/>
                </a:ln>
                <a:effectLst>
                  <a:glow rad="38100">
                    <a:prstClr val="black">
                      <a:lumMod val="65000"/>
                      <a:lumOff val="35000"/>
                      <a:alpha val="50000"/>
                    </a:prstClr>
                  </a:glow>
                  <a:outerShdw blurRad="28575" dist="31750" dir="13200000" algn="tl" rotWithShape="0">
                    <a:srgbClr val="000000">
                      <a:alpha val="25000"/>
                    </a:srgbClr>
                  </a:outerShdw>
                </a:effectLst>
                <a:latin typeface="+mj-lt"/>
                <a:ea typeface="+mj-ea"/>
                <a:cs typeface="+mj-cs"/>
              </a:rPr>
              <a:t>@dissidentbot</a:t>
            </a:r>
            <a:endParaRPr lang="en-US" sz="7200" dirty="0">
              <a:latin typeface="+mj-lt"/>
            </a:endParaRPr>
          </a:p>
        </p:txBody>
      </p:sp>
      <p:sp>
        <p:nvSpPr>
          <p:cNvPr id="9" name="Rectangle 8">
            <a:extLst>
              <a:ext uri="{FF2B5EF4-FFF2-40B4-BE49-F238E27FC236}">
                <a16:creationId xmlns:a16="http://schemas.microsoft.com/office/drawing/2014/main" id="{6B3DAF5D-9E59-A645-A4C1-86C7754D1915}"/>
              </a:ext>
            </a:extLst>
          </p:cNvPr>
          <p:cNvSpPr/>
          <p:nvPr/>
        </p:nvSpPr>
        <p:spPr>
          <a:xfrm>
            <a:off x="1908144" y="6130753"/>
            <a:ext cx="8662949" cy="523220"/>
          </a:xfrm>
          <a:prstGeom prst="rect">
            <a:avLst/>
          </a:prstGeom>
        </p:spPr>
        <p:txBody>
          <a:bodyPr wrap="none">
            <a:spAutoFit/>
          </a:bodyPr>
          <a:lstStyle/>
          <a:p>
            <a:r>
              <a:rPr lang="en-US" sz="2800" dirty="0">
                <a:latin typeface="Consolas Regular"/>
                <a:ea typeface="Hasklig" panose="020B0509030403020204" pitchFamily="49" charset="0"/>
              </a:rPr>
              <a:t>https://</a:t>
            </a:r>
            <a:r>
              <a:rPr lang="en-US" sz="2800" dirty="0" err="1">
                <a:latin typeface="Consolas Regular"/>
                <a:ea typeface="Hasklig" panose="020B0509030403020204" pitchFamily="49" charset="0"/>
              </a:rPr>
              <a:t>github.com</a:t>
            </a:r>
            <a:r>
              <a:rPr lang="en-US" sz="2800" dirty="0">
                <a:latin typeface="Consolas Regular"/>
                <a:ea typeface="Hasklig" panose="020B0509030403020204" pitchFamily="49" charset="0"/>
              </a:rPr>
              <a:t>/steveloughran/dissident/</a:t>
            </a:r>
          </a:p>
        </p:txBody>
      </p:sp>
      <p:sp>
        <p:nvSpPr>
          <p:cNvPr id="5" name="TextBox 4">
            <a:extLst>
              <a:ext uri="{FF2B5EF4-FFF2-40B4-BE49-F238E27FC236}">
                <a16:creationId xmlns:a16="http://schemas.microsoft.com/office/drawing/2014/main" id="{C852C7EB-1F45-9A4F-9239-97C20E319CAF}"/>
              </a:ext>
            </a:extLst>
          </p:cNvPr>
          <p:cNvSpPr txBox="1"/>
          <p:nvPr/>
        </p:nvSpPr>
        <p:spPr>
          <a:xfrm>
            <a:off x="1908144" y="5669088"/>
            <a:ext cx="7282763" cy="523220"/>
          </a:xfrm>
          <a:prstGeom prst="rect">
            <a:avLst/>
          </a:prstGeom>
          <a:noFill/>
        </p:spPr>
        <p:txBody>
          <a:bodyPr wrap="none" rtlCol="0">
            <a:spAutoFit/>
          </a:bodyPr>
          <a:lstStyle/>
          <a:p>
            <a:r>
              <a:rPr lang="en-US" sz="2800" dirty="0">
                <a:latin typeface="+mj-lt"/>
              </a:rPr>
              <a:t>@steveloughran  // </a:t>
            </a:r>
            <a:r>
              <a:rPr lang="en-US" sz="2800" dirty="0" err="1">
                <a:latin typeface="+mj-lt"/>
              </a:rPr>
              <a:t>stevel@apache.org</a:t>
            </a:r>
            <a:endParaRPr lang="en-US" sz="2800" dirty="0">
              <a:latin typeface="+mj-lt"/>
            </a:endParaRPr>
          </a:p>
        </p:txBody>
      </p:sp>
    </p:spTree>
    <p:extLst>
      <p:ext uri="{BB962C8B-B14F-4D97-AF65-F5344CB8AC3E}">
        <p14:creationId xmlns:p14="http://schemas.microsoft.com/office/powerpoint/2010/main" val="8262031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73B990-9AE3-AF4B-A55F-F0A45A5D7B76}"/>
              </a:ext>
            </a:extLst>
          </p:cNvPr>
          <p:cNvPicPr>
            <a:picLocks noChangeAspect="1"/>
          </p:cNvPicPr>
          <p:nvPr/>
        </p:nvPicPr>
        <p:blipFill>
          <a:blip r:embed="rId2"/>
          <a:stretch>
            <a:fillRect/>
          </a:stretch>
        </p:blipFill>
        <p:spPr>
          <a:xfrm>
            <a:off x="609600" y="0"/>
            <a:ext cx="10972800" cy="6858000"/>
          </a:xfrm>
          <a:prstGeom prst="rect">
            <a:avLst/>
          </a:prstGeom>
        </p:spPr>
      </p:pic>
      <p:sp>
        <p:nvSpPr>
          <p:cNvPr id="4" name="TextBox 3">
            <a:extLst>
              <a:ext uri="{FF2B5EF4-FFF2-40B4-BE49-F238E27FC236}">
                <a16:creationId xmlns:a16="http://schemas.microsoft.com/office/drawing/2014/main" id="{758B430E-E8BB-8942-A767-EE486C806238}"/>
              </a:ext>
            </a:extLst>
          </p:cNvPr>
          <p:cNvSpPr txBox="1"/>
          <p:nvPr/>
        </p:nvSpPr>
        <p:spPr>
          <a:xfrm>
            <a:off x="4891376" y="5856125"/>
            <a:ext cx="6471643" cy="461665"/>
          </a:xfrm>
          <a:prstGeom prst="rect">
            <a:avLst/>
          </a:prstGeom>
          <a:noFill/>
        </p:spPr>
        <p:txBody>
          <a:bodyPr wrap="none" rtlCol="0">
            <a:spAutoFit/>
          </a:bodyPr>
          <a:lstStyle/>
          <a:p>
            <a:pPr algn="r"/>
            <a:r>
              <a:rPr lang="en-US" sz="2400" i="1" dirty="0">
                <a:latin typeface="+mj-lt"/>
              </a:rPr>
              <a:t>TODO: Chomsky-Type-1 Grammar AI Agent</a:t>
            </a:r>
          </a:p>
        </p:txBody>
      </p:sp>
    </p:spTree>
    <p:extLst>
      <p:ext uri="{BB962C8B-B14F-4D97-AF65-F5344CB8AC3E}">
        <p14:creationId xmlns:p14="http://schemas.microsoft.com/office/powerpoint/2010/main" val="41768256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891F94-ED2C-F94F-A204-776001B1CFBA}"/>
              </a:ext>
            </a:extLst>
          </p:cNvPr>
          <p:cNvPicPr>
            <a:picLocks noChangeAspect="1"/>
          </p:cNvPicPr>
          <p:nvPr/>
        </p:nvPicPr>
        <p:blipFill>
          <a:blip r:embed="rId2"/>
          <a:stretch>
            <a:fillRect/>
          </a:stretch>
        </p:blipFill>
        <p:spPr>
          <a:xfrm>
            <a:off x="3259826" y="1141019"/>
            <a:ext cx="5754176" cy="5392756"/>
          </a:xfrm>
          <a:prstGeom prst="rect">
            <a:avLst/>
          </a:prstGeom>
        </p:spPr>
      </p:pic>
      <p:sp>
        <p:nvSpPr>
          <p:cNvPr id="4" name="TextBox 3">
            <a:extLst>
              <a:ext uri="{FF2B5EF4-FFF2-40B4-BE49-F238E27FC236}">
                <a16:creationId xmlns:a16="http://schemas.microsoft.com/office/drawing/2014/main" id="{2BA4CD11-AE78-4145-B33D-C3CF4DED16D8}"/>
              </a:ext>
            </a:extLst>
          </p:cNvPr>
          <p:cNvSpPr txBox="1"/>
          <p:nvPr/>
        </p:nvSpPr>
        <p:spPr>
          <a:xfrm>
            <a:off x="1167788" y="506776"/>
            <a:ext cx="5961888" cy="461665"/>
          </a:xfrm>
          <a:prstGeom prst="rect">
            <a:avLst/>
          </a:prstGeom>
          <a:noFill/>
        </p:spPr>
        <p:txBody>
          <a:bodyPr wrap="none" rtlCol="0">
            <a:spAutoFit/>
          </a:bodyPr>
          <a:lstStyle/>
          <a:p>
            <a:r>
              <a:rPr lang="en-US" sz="2400" dirty="0">
                <a:latin typeface="+mj-lt"/>
              </a:rPr>
              <a:t>BUG: conversation mode spams @self</a:t>
            </a:r>
          </a:p>
        </p:txBody>
      </p:sp>
      <p:sp>
        <p:nvSpPr>
          <p:cNvPr id="5" name="TextBox 4">
            <a:extLst>
              <a:ext uri="{FF2B5EF4-FFF2-40B4-BE49-F238E27FC236}">
                <a16:creationId xmlns:a16="http://schemas.microsoft.com/office/drawing/2014/main" id="{27B7F51C-E60A-4A46-B977-018FEC6E919A}"/>
              </a:ext>
            </a:extLst>
          </p:cNvPr>
          <p:cNvSpPr txBox="1"/>
          <p:nvPr/>
        </p:nvSpPr>
        <p:spPr>
          <a:xfrm>
            <a:off x="319376" y="6121066"/>
            <a:ext cx="2393604" cy="461665"/>
          </a:xfrm>
          <a:prstGeom prst="rect">
            <a:avLst/>
          </a:prstGeom>
          <a:noFill/>
        </p:spPr>
        <p:txBody>
          <a:bodyPr wrap="none" rtlCol="0">
            <a:spAutoFit/>
          </a:bodyPr>
          <a:lstStyle/>
          <a:p>
            <a:r>
              <a:rPr lang="en-US" sz="2400" dirty="0">
                <a:latin typeface="+mj-lt"/>
              </a:rPr>
              <a:t>@dissidentbot</a:t>
            </a:r>
          </a:p>
        </p:txBody>
      </p:sp>
    </p:spTree>
    <p:extLst>
      <p:ext uri="{BB962C8B-B14F-4D97-AF65-F5344CB8AC3E}">
        <p14:creationId xmlns:p14="http://schemas.microsoft.com/office/powerpoint/2010/main" val="2651702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D71BEB-3315-6F44-BC03-D94CA8619F27}"/>
              </a:ext>
            </a:extLst>
          </p:cNvPr>
          <p:cNvPicPr>
            <a:picLocks noChangeAspect="1"/>
          </p:cNvPicPr>
          <p:nvPr/>
        </p:nvPicPr>
        <p:blipFill>
          <a:blip r:embed="rId2"/>
          <a:stretch>
            <a:fillRect/>
          </a:stretch>
        </p:blipFill>
        <p:spPr>
          <a:xfrm>
            <a:off x="3460396" y="286440"/>
            <a:ext cx="5617504" cy="6146948"/>
          </a:xfrm>
          <a:prstGeom prst="rect">
            <a:avLst/>
          </a:prstGeom>
        </p:spPr>
      </p:pic>
      <p:sp>
        <p:nvSpPr>
          <p:cNvPr id="3" name="TextBox 2">
            <a:extLst>
              <a:ext uri="{FF2B5EF4-FFF2-40B4-BE49-F238E27FC236}">
                <a16:creationId xmlns:a16="http://schemas.microsoft.com/office/drawing/2014/main" id="{CA45888A-64CD-E442-B6F9-6477ADEC6334}"/>
              </a:ext>
            </a:extLst>
          </p:cNvPr>
          <p:cNvSpPr txBox="1"/>
          <p:nvPr/>
        </p:nvSpPr>
        <p:spPr>
          <a:xfrm>
            <a:off x="319376" y="6121066"/>
            <a:ext cx="2393604" cy="461665"/>
          </a:xfrm>
          <a:prstGeom prst="rect">
            <a:avLst/>
          </a:prstGeom>
          <a:noFill/>
        </p:spPr>
        <p:txBody>
          <a:bodyPr wrap="none" rtlCol="0">
            <a:spAutoFit/>
          </a:bodyPr>
          <a:lstStyle/>
          <a:p>
            <a:r>
              <a:rPr lang="en-US" sz="2400" dirty="0">
                <a:latin typeface="+mj-lt"/>
              </a:rPr>
              <a:t>@dissidentbot</a:t>
            </a:r>
          </a:p>
        </p:txBody>
      </p:sp>
    </p:spTree>
    <p:extLst>
      <p:ext uri="{BB962C8B-B14F-4D97-AF65-F5344CB8AC3E}">
        <p14:creationId xmlns:p14="http://schemas.microsoft.com/office/powerpoint/2010/main" val="4036028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AF8FDF-7D62-0E48-B5CF-E10080622E23}"/>
              </a:ext>
            </a:extLst>
          </p:cNvPr>
          <p:cNvPicPr>
            <a:picLocks noChangeAspect="1"/>
          </p:cNvPicPr>
          <p:nvPr/>
        </p:nvPicPr>
        <p:blipFill rotWithShape="1">
          <a:blip r:embed="rId2"/>
          <a:srcRect l="1108" t="1445" r="5238"/>
          <a:stretch/>
        </p:blipFill>
        <p:spPr>
          <a:xfrm>
            <a:off x="3139807" y="99152"/>
            <a:ext cx="5662670" cy="6758848"/>
          </a:xfrm>
          <a:prstGeom prst="rect">
            <a:avLst/>
          </a:prstGeom>
        </p:spPr>
      </p:pic>
      <p:sp>
        <p:nvSpPr>
          <p:cNvPr id="4" name="TextBox 3">
            <a:extLst>
              <a:ext uri="{FF2B5EF4-FFF2-40B4-BE49-F238E27FC236}">
                <a16:creationId xmlns:a16="http://schemas.microsoft.com/office/drawing/2014/main" id="{F6B3EC26-FCEB-254A-AC0F-7F2C334D2C1C}"/>
              </a:ext>
            </a:extLst>
          </p:cNvPr>
          <p:cNvSpPr txBox="1"/>
          <p:nvPr/>
        </p:nvSpPr>
        <p:spPr>
          <a:xfrm>
            <a:off x="319376" y="6121066"/>
            <a:ext cx="2393604" cy="461665"/>
          </a:xfrm>
          <a:prstGeom prst="rect">
            <a:avLst/>
          </a:prstGeom>
          <a:noFill/>
        </p:spPr>
        <p:txBody>
          <a:bodyPr wrap="none" rtlCol="0">
            <a:spAutoFit/>
          </a:bodyPr>
          <a:lstStyle/>
          <a:p>
            <a:r>
              <a:rPr lang="en-US" sz="2400" dirty="0">
                <a:latin typeface="+mj-lt"/>
              </a:rPr>
              <a:t>@dissidentbot</a:t>
            </a:r>
          </a:p>
        </p:txBody>
      </p:sp>
    </p:spTree>
    <p:extLst>
      <p:ext uri="{BB962C8B-B14F-4D97-AF65-F5344CB8AC3E}">
        <p14:creationId xmlns:p14="http://schemas.microsoft.com/office/powerpoint/2010/main" val="3382369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9973D6-A5F6-CD4A-8C38-D98520C6EE7C}"/>
              </a:ext>
            </a:extLst>
          </p:cNvPr>
          <p:cNvSpPr/>
          <p:nvPr/>
        </p:nvSpPr>
        <p:spPr>
          <a:xfrm>
            <a:off x="2122024" y="859088"/>
            <a:ext cx="8792901" cy="4832092"/>
          </a:xfrm>
          <a:prstGeom prst="rect">
            <a:avLst/>
          </a:prstGeom>
        </p:spPr>
        <p:txBody>
          <a:bodyPr wrap="square">
            <a:spAutoFit/>
          </a:bodyPr>
          <a:lstStyle/>
          <a:p>
            <a:r>
              <a:rPr lang="en-US" sz="2800" dirty="0" err="1">
                <a:latin typeface="Consolas Regular"/>
                <a:ea typeface="Hasklig" panose="020B0509030403020204" pitchFamily="49" charset="0"/>
              </a:rPr>
              <a:t>config</a:t>
            </a:r>
            <a:r>
              <a:rPr lang="en-US" sz="2800" dirty="0">
                <a:latin typeface="Consolas Regular"/>
                <a:ea typeface="Hasklig" panose="020B0509030403020204" pitchFamily="49" charset="0"/>
              </a:rPr>
              <a:t> = {</a:t>
            </a:r>
          </a:p>
          <a:p>
            <a:r>
              <a:rPr lang="en-US" sz="2800" dirty="0">
                <a:latin typeface="Consolas Regular"/>
                <a:ea typeface="Hasklig" panose="020B0509030403020204" pitchFamily="49" charset="0"/>
              </a:rPr>
              <a:t>  </a:t>
            </a:r>
            <a:r>
              <a:rPr lang="en-US" sz="2800" dirty="0" err="1">
                <a:latin typeface="Consolas Regular"/>
                <a:ea typeface="Hasklig" panose="020B0509030403020204" pitchFamily="49" charset="0"/>
              </a:rPr>
              <a:t>myname</a:t>
            </a:r>
            <a:r>
              <a:rPr lang="en-US" sz="2800" dirty="0">
                <a:latin typeface="Consolas Regular"/>
                <a:ea typeface="Hasklig" panose="020B0509030403020204" pitchFamily="49" charset="0"/>
              </a:rPr>
              <a:t>: "dissidentbot",</a:t>
            </a:r>
          </a:p>
          <a:p>
            <a:r>
              <a:rPr lang="en-US" sz="2800" dirty="0">
                <a:latin typeface="Consolas Regular"/>
                <a:ea typeface="Hasklig" panose="020B0509030403020204" pitchFamily="49" charset="0"/>
              </a:rPr>
              <a:t>  </a:t>
            </a:r>
            <a:r>
              <a:rPr lang="en-US" sz="2800" dirty="0" err="1">
                <a:latin typeface="Consolas Regular"/>
                <a:ea typeface="Hasklig" panose="020B0509030403020204" pitchFamily="49" charset="0"/>
              </a:rPr>
              <a:t>consumer_key</a:t>
            </a:r>
            <a:r>
              <a:rPr lang="en-US" sz="2800" dirty="0">
                <a:latin typeface="Consolas Regular"/>
                <a:ea typeface="Hasklig" panose="020B0509030403020204" pitchFamily="49" charset="0"/>
              </a:rPr>
              <a:t>:   "",</a:t>
            </a:r>
          </a:p>
          <a:p>
            <a:r>
              <a:rPr lang="en-US" sz="2800" dirty="0">
                <a:latin typeface="Consolas Regular"/>
                <a:ea typeface="Hasklig" panose="020B0509030403020204" pitchFamily="49" charset="0"/>
              </a:rPr>
              <a:t>  </a:t>
            </a:r>
            <a:r>
              <a:rPr lang="en-US" sz="2800" dirty="0" err="1">
                <a:latin typeface="Consolas Regular"/>
                <a:ea typeface="Hasklig" panose="020B0509030403020204" pitchFamily="49" charset="0"/>
              </a:rPr>
              <a:t>consumer_secret</a:t>
            </a:r>
            <a:r>
              <a:rPr lang="en-US" sz="2800" dirty="0">
                <a:latin typeface="Consolas Regular"/>
                <a:ea typeface="Hasklig" panose="020B0509030403020204" pitchFamily="49" charset="0"/>
              </a:rPr>
              <a:t>: "",</a:t>
            </a:r>
          </a:p>
          <a:p>
            <a:r>
              <a:rPr lang="en-US" sz="2800" dirty="0">
                <a:latin typeface="Consolas Regular"/>
                <a:ea typeface="Hasklig" panose="020B0509030403020204" pitchFamily="49" charset="0"/>
              </a:rPr>
              <a:t>  </a:t>
            </a:r>
            <a:r>
              <a:rPr lang="en-US" sz="2800" dirty="0" err="1">
                <a:latin typeface="Consolas Regular"/>
                <a:ea typeface="Hasklig" panose="020B0509030403020204" pitchFamily="49" charset="0"/>
              </a:rPr>
              <a:t>access_token</a:t>
            </a:r>
            <a:r>
              <a:rPr lang="en-US" sz="2800" dirty="0">
                <a:latin typeface="Consolas Regular"/>
                <a:ea typeface="Hasklig" panose="020B0509030403020204" pitchFamily="49" charset="0"/>
              </a:rPr>
              <a:t>:  "",</a:t>
            </a:r>
          </a:p>
          <a:p>
            <a:r>
              <a:rPr lang="en-US" sz="2800" dirty="0">
                <a:latin typeface="Consolas Regular"/>
                <a:ea typeface="Hasklig" panose="020B0509030403020204" pitchFamily="49" charset="0"/>
              </a:rPr>
              <a:t>  </a:t>
            </a:r>
            <a:r>
              <a:rPr lang="en-US" sz="2800" dirty="0" err="1">
                <a:latin typeface="Consolas Regular"/>
                <a:ea typeface="Hasklig" panose="020B0509030403020204" pitchFamily="49" charset="0"/>
              </a:rPr>
              <a:t>access_token_secret</a:t>
            </a:r>
            <a:r>
              <a:rPr lang="en-US" sz="2800" dirty="0">
                <a:latin typeface="Consolas Regular"/>
                <a:ea typeface="Hasklig" panose="020B0509030403020204" pitchFamily="49" charset="0"/>
              </a:rPr>
              <a:t>: "",</a:t>
            </a:r>
          </a:p>
          <a:p>
            <a:r>
              <a:rPr lang="en-US" sz="2800" dirty="0">
                <a:latin typeface="Consolas Regular"/>
                <a:ea typeface="Hasklig" panose="020B0509030403020204" pitchFamily="49" charset="0"/>
              </a:rPr>
              <a:t>  </a:t>
            </a:r>
            <a:r>
              <a:rPr lang="en-US" sz="2800" dirty="0" err="1">
                <a:latin typeface="Consolas Regular"/>
                <a:ea typeface="Hasklig" panose="020B0509030403020204" pitchFamily="49" charset="0"/>
              </a:rPr>
              <a:t>reply_probability</a:t>
            </a:r>
            <a:r>
              <a:rPr lang="en-US" sz="2800" dirty="0">
                <a:latin typeface="Consolas Regular"/>
                <a:ea typeface="Hasklig" panose="020B0509030403020204" pitchFamily="49" charset="0"/>
              </a:rPr>
              <a:t>: 75,</a:t>
            </a:r>
          </a:p>
          <a:p>
            <a:r>
              <a:rPr lang="en-US" sz="2800" dirty="0">
                <a:latin typeface="Consolas Regular"/>
                <a:ea typeface="Hasklig" panose="020B0509030403020204" pitchFamily="49" charset="0"/>
              </a:rPr>
              <a:t>  </a:t>
            </a:r>
            <a:r>
              <a:rPr lang="en-US" sz="2800" dirty="0" err="1">
                <a:latin typeface="Consolas Regular"/>
                <a:ea typeface="Hasklig" panose="020B0509030403020204" pitchFamily="49" charset="0"/>
              </a:rPr>
              <a:t>self_reply_probability</a:t>
            </a:r>
            <a:r>
              <a:rPr lang="en-US" sz="2800" dirty="0">
                <a:latin typeface="Consolas Regular"/>
                <a:ea typeface="Hasklig" panose="020B0509030403020204" pitchFamily="49" charset="0"/>
              </a:rPr>
              <a:t>: 90,</a:t>
            </a:r>
          </a:p>
          <a:p>
            <a:r>
              <a:rPr lang="en-US" sz="2800" dirty="0">
                <a:latin typeface="Consolas Regular"/>
                <a:ea typeface="Hasklig" panose="020B0509030403020204" pitchFamily="49" charset="0"/>
              </a:rPr>
              <a:t>  </a:t>
            </a:r>
            <a:r>
              <a:rPr lang="en-US" sz="2800" dirty="0" err="1">
                <a:latin typeface="Consolas Regular"/>
                <a:ea typeface="Hasklig" panose="020B0509030403020204" pitchFamily="49" charset="0"/>
              </a:rPr>
              <a:t>minsleeptime</a:t>
            </a:r>
            <a:r>
              <a:rPr lang="en-US" sz="2800" dirty="0">
                <a:latin typeface="Consolas Regular"/>
                <a:ea typeface="Hasklig" panose="020B0509030403020204" pitchFamily="49" charset="0"/>
              </a:rPr>
              <a:t>: 20,</a:t>
            </a:r>
          </a:p>
          <a:p>
            <a:r>
              <a:rPr lang="en-US" sz="2800" dirty="0">
                <a:latin typeface="Consolas Regular"/>
                <a:ea typeface="Hasklig" panose="020B0509030403020204" pitchFamily="49" charset="0"/>
              </a:rPr>
              <a:t>  </a:t>
            </a:r>
            <a:r>
              <a:rPr lang="en-US" sz="2800" dirty="0" err="1">
                <a:latin typeface="Consolas Regular"/>
                <a:ea typeface="Hasklig" panose="020B0509030403020204" pitchFamily="49" charset="0"/>
              </a:rPr>
              <a:t>sleeptime</a:t>
            </a:r>
            <a:r>
              <a:rPr lang="en-US" sz="2800" dirty="0">
                <a:latin typeface="Consolas Regular"/>
                <a:ea typeface="Hasklig" panose="020B0509030403020204" pitchFamily="49" charset="0"/>
              </a:rPr>
              <a:t>: 10</a:t>
            </a:r>
          </a:p>
          <a:p>
            <a:r>
              <a:rPr lang="en-US" sz="2800" dirty="0">
                <a:latin typeface="Consolas Regular"/>
                <a:ea typeface="Hasklig" panose="020B0509030403020204" pitchFamily="49" charset="0"/>
              </a:rPr>
              <a:t>}</a:t>
            </a:r>
          </a:p>
        </p:txBody>
      </p:sp>
      <p:sp>
        <p:nvSpPr>
          <p:cNvPr id="3" name="TextBox 2">
            <a:extLst>
              <a:ext uri="{FF2B5EF4-FFF2-40B4-BE49-F238E27FC236}">
                <a16:creationId xmlns:a16="http://schemas.microsoft.com/office/drawing/2014/main" id="{96916699-664F-FA49-BAA6-296F2695E1CF}"/>
              </a:ext>
            </a:extLst>
          </p:cNvPr>
          <p:cNvSpPr txBox="1"/>
          <p:nvPr/>
        </p:nvSpPr>
        <p:spPr>
          <a:xfrm>
            <a:off x="319376" y="6121066"/>
            <a:ext cx="2393604" cy="461665"/>
          </a:xfrm>
          <a:prstGeom prst="rect">
            <a:avLst/>
          </a:prstGeom>
          <a:noFill/>
        </p:spPr>
        <p:txBody>
          <a:bodyPr wrap="none" rtlCol="0">
            <a:spAutoFit/>
          </a:bodyPr>
          <a:lstStyle/>
          <a:p>
            <a:r>
              <a:rPr lang="en-US" sz="2400" dirty="0">
                <a:latin typeface="+mj-lt"/>
              </a:rPr>
              <a:t>@dissidentbot</a:t>
            </a:r>
          </a:p>
        </p:txBody>
      </p:sp>
    </p:spTree>
    <p:extLst>
      <p:ext uri="{BB962C8B-B14F-4D97-AF65-F5344CB8AC3E}">
        <p14:creationId xmlns:p14="http://schemas.microsoft.com/office/powerpoint/2010/main" val="3736323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5A3EB4-26FA-774A-922F-F8EF7EEB87A3}"/>
              </a:ext>
            </a:extLst>
          </p:cNvPr>
          <p:cNvPicPr>
            <a:picLocks noChangeAspect="1"/>
          </p:cNvPicPr>
          <p:nvPr/>
        </p:nvPicPr>
        <p:blipFill>
          <a:blip r:embed="rId3"/>
          <a:stretch>
            <a:fillRect/>
          </a:stretch>
        </p:blipFill>
        <p:spPr>
          <a:xfrm>
            <a:off x="1504060" y="167973"/>
            <a:ext cx="4658104" cy="6523384"/>
          </a:xfrm>
          <a:prstGeom prst="rect">
            <a:avLst/>
          </a:prstGeom>
        </p:spPr>
      </p:pic>
      <p:sp>
        <p:nvSpPr>
          <p:cNvPr id="4" name="TextBox 3">
            <a:extLst>
              <a:ext uri="{FF2B5EF4-FFF2-40B4-BE49-F238E27FC236}">
                <a16:creationId xmlns:a16="http://schemas.microsoft.com/office/drawing/2014/main" id="{BB84D306-36DC-0A4E-82B3-4982B0E8857C}"/>
              </a:ext>
            </a:extLst>
          </p:cNvPr>
          <p:cNvSpPr txBox="1"/>
          <p:nvPr/>
        </p:nvSpPr>
        <p:spPr>
          <a:xfrm>
            <a:off x="6785362" y="76912"/>
            <a:ext cx="4948014" cy="6339749"/>
          </a:xfrm>
          <a:prstGeom prst="rect">
            <a:avLst/>
          </a:prstGeom>
          <a:noFill/>
        </p:spPr>
        <p:txBody>
          <a:bodyPr wrap="square" rtlCol="0">
            <a:noAutofit/>
          </a:bodyPr>
          <a:lstStyle/>
          <a:p>
            <a:r>
              <a:rPr lang="en-US" sz="2400" u="sng" dirty="0">
                <a:latin typeface="+mj-lt"/>
              </a:rPr>
              <a:t>Spam</a:t>
            </a:r>
          </a:p>
          <a:p>
            <a:pPr marL="285750" indent="-285750">
              <a:buFont typeface="Arial" panose="020B0604020202020204" pitchFamily="34" charset="0"/>
              <a:buChar char="•"/>
            </a:pPr>
            <a:r>
              <a:rPr lang="en-US" sz="2400" dirty="0">
                <a:latin typeface="+mj-lt"/>
              </a:rPr>
              <a:t>URLs in message</a:t>
            </a:r>
          </a:p>
          <a:p>
            <a:pPr marL="285750" indent="-285750">
              <a:buFont typeface="Arial" panose="020B0604020202020204" pitchFamily="34" charset="0"/>
              <a:buChar char="•"/>
            </a:pPr>
            <a:r>
              <a:rPr lang="en-US" sz="2400" dirty="0">
                <a:latin typeface="+mj-lt"/>
              </a:rPr>
              <a:t>Reports by users</a:t>
            </a:r>
          </a:p>
          <a:p>
            <a:pPr marL="285750" indent="-285750">
              <a:buFont typeface="Arial" panose="020B0604020202020204" pitchFamily="34" charset="0"/>
              <a:buChar char="•"/>
            </a:pPr>
            <a:r>
              <a:rPr lang="en-US" sz="2400" dirty="0">
                <a:latin typeface="+mj-lt"/>
              </a:rPr>
              <a:t>Keywords</a:t>
            </a:r>
          </a:p>
          <a:p>
            <a:pPr marL="285750" indent="-285750">
              <a:buFont typeface="Arial" panose="020B0604020202020204" pitchFamily="34" charset="0"/>
              <a:buChar char="•"/>
            </a:pPr>
            <a:r>
              <a:rPr lang="en-US" sz="2400" dirty="0">
                <a:latin typeface="+mj-lt"/>
              </a:rPr>
              <a:t>IP Addresses</a:t>
            </a:r>
          </a:p>
          <a:p>
            <a:endParaRPr lang="en-US" sz="2400" dirty="0">
              <a:latin typeface="+mj-lt"/>
            </a:endParaRPr>
          </a:p>
          <a:p>
            <a:r>
              <a:rPr lang="en-US" sz="2400" u="sng" dirty="0">
                <a:latin typeface="+mj-lt"/>
              </a:rPr>
              <a:t>Bots</a:t>
            </a:r>
          </a:p>
          <a:p>
            <a:pPr marL="285750" indent="-285750">
              <a:buFont typeface="Arial" panose="020B0604020202020204" pitchFamily="34" charset="0"/>
              <a:buChar char="•"/>
            </a:pPr>
            <a:r>
              <a:rPr lang="en-US" sz="2400" dirty="0">
                <a:latin typeface="+mj-lt"/>
              </a:rPr>
              <a:t>Latency of response</a:t>
            </a:r>
          </a:p>
          <a:p>
            <a:pPr marL="285750" indent="-285750">
              <a:buFont typeface="Arial" panose="020B0604020202020204" pitchFamily="34" charset="0"/>
              <a:buChar char="•"/>
            </a:pPr>
            <a:r>
              <a:rPr lang="en-US" sz="2400" dirty="0">
                <a:latin typeface="+mj-lt"/>
              </a:rPr>
              <a:t>Tweet Rate</a:t>
            </a:r>
          </a:p>
          <a:p>
            <a:pPr marL="285750" indent="-285750">
              <a:buFont typeface="Arial" panose="020B0604020202020204" pitchFamily="34" charset="0"/>
              <a:buChar char="•"/>
            </a:pPr>
            <a:r>
              <a:rPr lang="en-US" sz="2400" dirty="0">
                <a:latin typeface="+mj-lt"/>
              </a:rPr>
              <a:t>Hours of operation</a:t>
            </a:r>
          </a:p>
          <a:p>
            <a:pPr marL="285750" indent="-285750">
              <a:buFont typeface="Arial" panose="020B0604020202020204" pitchFamily="34" charset="0"/>
              <a:buChar char="•"/>
            </a:pPr>
            <a:r>
              <a:rPr lang="en-US" sz="2400" dirty="0">
                <a:latin typeface="+mj-lt"/>
              </a:rPr>
              <a:t># of followers</a:t>
            </a:r>
          </a:p>
          <a:p>
            <a:pPr marL="285750" indent="-285750">
              <a:buFont typeface="Arial" panose="020B0604020202020204" pitchFamily="34" charset="0"/>
              <a:buChar char="•"/>
            </a:pPr>
            <a:r>
              <a:rPr lang="en-US" sz="2400" dirty="0">
                <a:latin typeface="+mj-lt"/>
              </a:rPr>
              <a:t>Conversation vs Commentary</a:t>
            </a:r>
          </a:p>
          <a:p>
            <a:pPr marL="285750" indent="-285750">
              <a:buFont typeface="Arial" panose="020B0604020202020204" pitchFamily="34" charset="0"/>
              <a:buChar char="•"/>
            </a:pPr>
            <a:r>
              <a:rPr lang="en-US" sz="2400" dirty="0">
                <a:latin typeface="+mj-lt"/>
              </a:rPr>
              <a:t>Assert "facts"</a:t>
            </a:r>
          </a:p>
          <a:p>
            <a:br>
              <a:rPr lang="en-US" sz="2400" u="sng" dirty="0">
                <a:latin typeface="+mj-lt"/>
              </a:rPr>
            </a:br>
            <a:r>
              <a:rPr lang="en-US" sz="2400" u="sng" dirty="0">
                <a:latin typeface="+mj-lt"/>
              </a:rPr>
              <a:t>Politicians</a:t>
            </a:r>
          </a:p>
          <a:p>
            <a:pPr marL="285750" indent="-285750">
              <a:buFont typeface="Arial" panose="020B0604020202020204" pitchFamily="34" charset="0"/>
              <a:buChar char="•"/>
            </a:pPr>
            <a:r>
              <a:rPr lang="en-US" sz="2400" dirty="0">
                <a:latin typeface="+mj-lt"/>
              </a:rPr>
              <a:t>"Alternative Facts"</a:t>
            </a:r>
          </a:p>
          <a:p>
            <a:pPr marL="285750" indent="-285750">
              <a:buFont typeface="Arial" panose="020B0604020202020204" pitchFamily="34" charset="0"/>
              <a:buChar char="•"/>
            </a:pPr>
            <a:endParaRPr lang="en-US" sz="2400" dirty="0">
              <a:latin typeface="+mj-lt"/>
            </a:endParaRPr>
          </a:p>
          <a:p>
            <a:endParaRPr lang="en-US" sz="2400" u="sng" dirty="0">
              <a:latin typeface="+mj-lt"/>
            </a:endParaRPr>
          </a:p>
        </p:txBody>
      </p:sp>
    </p:spTree>
    <p:extLst>
      <p:ext uri="{BB962C8B-B14F-4D97-AF65-F5344CB8AC3E}">
        <p14:creationId xmlns:p14="http://schemas.microsoft.com/office/powerpoint/2010/main" val="2850282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82A2B2-1DD1-7E43-92D1-D3D829A85A9D}"/>
              </a:ext>
            </a:extLst>
          </p:cNvPr>
          <p:cNvPicPr>
            <a:picLocks noChangeAspect="1"/>
          </p:cNvPicPr>
          <p:nvPr/>
        </p:nvPicPr>
        <p:blipFill rotWithShape="1">
          <a:blip r:embed="rId3"/>
          <a:srcRect b="15189"/>
          <a:stretch/>
        </p:blipFill>
        <p:spPr>
          <a:xfrm>
            <a:off x="468197" y="-75414"/>
            <a:ext cx="10781621" cy="6858000"/>
          </a:xfrm>
          <a:prstGeom prst="rect">
            <a:avLst/>
          </a:prstGeom>
        </p:spPr>
      </p:pic>
      <p:sp>
        <p:nvSpPr>
          <p:cNvPr id="9" name="Rectangle 8">
            <a:extLst>
              <a:ext uri="{FF2B5EF4-FFF2-40B4-BE49-F238E27FC236}">
                <a16:creationId xmlns:a16="http://schemas.microsoft.com/office/drawing/2014/main" id="{6B3DAF5D-9E59-A645-A4C1-86C7754D1915}"/>
              </a:ext>
            </a:extLst>
          </p:cNvPr>
          <p:cNvSpPr/>
          <p:nvPr/>
        </p:nvSpPr>
        <p:spPr>
          <a:xfrm>
            <a:off x="1908144" y="6130753"/>
            <a:ext cx="8662949" cy="523220"/>
          </a:xfrm>
          <a:prstGeom prst="rect">
            <a:avLst/>
          </a:prstGeom>
        </p:spPr>
        <p:txBody>
          <a:bodyPr wrap="none">
            <a:spAutoFit/>
          </a:bodyPr>
          <a:lstStyle/>
          <a:p>
            <a:r>
              <a:rPr lang="en-US" sz="2800">
                <a:latin typeface="Consolas Regular"/>
                <a:ea typeface="Hasklig" panose="020B0509030403020204" pitchFamily="49" charset="0"/>
              </a:rPr>
              <a:t>https://</a:t>
            </a:r>
            <a:r>
              <a:rPr lang="en-US" sz="2800" err="1">
                <a:latin typeface="Consolas Regular"/>
                <a:ea typeface="Hasklig" panose="020B0509030403020204" pitchFamily="49" charset="0"/>
              </a:rPr>
              <a:t>github.com</a:t>
            </a:r>
            <a:r>
              <a:rPr lang="en-US" sz="2800">
                <a:latin typeface="Consolas Regular"/>
                <a:ea typeface="Hasklig" panose="020B0509030403020204" pitchFamily="49" charset="0"/>
              </a:rPr>
              <a:t>/steveloughran/dissident/</a:t>
            </a:r>
          </a:p>
        </p:txBody>
      </p:sp>
    </p:spTree>
    <p:extLst>
      <p:ext uri="{BB962C8B-B14F-4D97-AF65-F5344CB8AC3E}">
        <p14:creationId xmlns:p14="http://schemas.microsoft.com/office/powerpoint/2010/main" val="3837762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B70507-4A60-704C-A9FC-CEF22C8AA3AB}"/>
              </a:ext>
            </a:extLst>
          </p:cNvPr>
          <p:cNvPicPr>
            <a:picLocks noChangeAspect="1"/>
          </p:cNvPicPr>
          <p:nvPr/>
        </p:nvPicPr>
        <p:blipFill rotWithShape="1">
          <a:blip r:embed="rId2"/>
          <a:srcRect t="16158" b="24610"/>
          <a:stretch/>
        </p:blipFill>
        <p:spPr>
          <a:xfrm>
            <a:off x="62976" y="854578"/>
            <a:ext cx="12129024" cy="5388123"/>
          </a:xfrm>
          <a:prstGeom prst="rect">
            <a:avLst/>
          </a:prstGeom>
        </p:spPr>
      </p:pic>
    </p:spTree>
    <p:extLst>
      <p:ext uri="{BB962C8B-B14F-4D97-AF65-F5344CB8AC3E}">
        <p14:creationId xmlns:p14="http://schemas.microsoft.com/office/powerpoint/2010/main" val="2102404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9C1A057-9DF4-E440-B264-EA8F53F45050}"/>
              </a:ext>
            </a:extLst>
          </p:cNvPr>
          <p:cNvPicPr>
            <a:picLocks noChangeAspect="1"/>
          </p:cNvPicPr>
          <p:nvPr/>
        </p:nvPicPr>
        <p:blipFill rotWithShape="1">
          <a:blip r:embed="rId3"/>
          <a:srcRect l="4688" t="2294" r="4686" b="20835"/>
          <a:stretch/>
        </p:blipFill>
        <p:spPr>
          <a:xfrm>
            <a:off x="393541" y="1083627"/>
            <a:ext cx="11380740" cy="5234339"/>
          </a:xfrm>
          <a:prstGeom prst="rect">
            <a:avLst/>
          </a:prstGeom>
        </p:spPr>
      </p:pic>
      <p:sp>
        <p:nvSpPr>
          <p:cNvPr id="3" name="TextBox 2">
            <a:extLst>
              <a:ext uri="{FF2B5EF4-FFF2-40B4-BE49-F238E27FC236}">
                <a16:creationId xmlns:a16="http://schemas.microsoft.com/office/drawing/2014/main" id="{5BCE453E-B7DA-C149-A2D5-CFC4A2CEE490}"/>
              </a:ext>
            </a:extLst>
          </p:cNvPr>
          <p:cNvSpPr txBox="1"/>
          <p:nvPr/>
        </p:nvSpPr>
        <p:spPr>
          <a:xfrm>
            <a:off x="319376" y="299386"/>
            <a:ext cx="2223686" cy="461665"/>
          </a:xfrm>
          <a:prstGeom prst="rect">
            <a:avLst/>
          </a:prstGeom>
          <a:noFill/>
        </p:spPr>
        <p:txBody>
          <a:bodyPr wrap="none" rtlCol="0">
            <a:spAutoFit/>
          </a:bodyPr>
          <a:lstStyle/>
          <a:p>
            <a:r>
              <a:rPr lang="en-US" sz="2400" dirty="0">
                <a:latin typeface="+mj-lt"/>
              </a:rPr>
              <a:t>January 2017</a:t>
            </a:r>
          </a:p>
        </p:txBody>
      </p:sp>
    </p:spTree>
    <p:extLst>
      <p:ext uri="{BB962C8B-B14F-4D97-AF65-F5344CB8AC3E}">
        <p14:creationId xmlns:p14="http://schemas.microsoft.com/office/powerpoint/2010/main" val="1037189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9BAF50-7884-4B4C-8CA4-05F432FA5ECD}"/>
              </a:ext>
            </a:extLst>
          </p:cNvPr>
          <p:cNvPicPr>
            <a:picLocks noChangeAspect="1"/>
          </p:cNvPicPr>
          <p:nvPr/>
        </p:nvPicPr>
        <p:blipFill>
          <a:blip r:embed="rId2"/>
          <a:stretch>
            <a:fillRect/>
          </a:stretch>
        </p:blipFill>
        <p:spPr>
          <a:xfrm>
            <a:off x="3524250" y="0"/>
            <a:ext cx="5143500" cy="6858000"/>
          </a:xfrm>
          <a:prstGeom prst="rect">
            <a:avLst/>
          </a:prstGeom>
        </p:spPr>
      </p:pic>
      <p:sp>
        <p:nvSpPr>
          <p:cNvPr id="4" name="TextBox 3">
            <a:extLst>
              <a:ext uri="{FF2B5EF4-FFF2-40B4-BE49-F238E27FC236}">
                <a16:creationId xmlns:a16="http://schemas.microsoft.com/office/drawing/2014/main" id="{F361DE57-0D7D-5C4E-BB31-0DEDAC97CD0E}"/>
              </a:ext>
            </a:extLst>
          </p:cNvPr>
          <p:cNvSpPr txBox="1"/>
          <p:nvPr/>
        </p:nvSpPr>
        <p:spPr>
          <a:xfrm>
            <a:off x="319376" y="299386"/>
            <a:ext cx="1883849" cy="461665"/>
          </a:xfrm>
          <a:prstGeom prst="rect">
            <a:avLst/>
          </a:prstGeom>
          <a:noFill/>
        </p:spPr>
        <p:txBody>
          <a:bodyPr wrap="none" rtlCol="0">
            <a:spAutoFit/>
          </a:bodyPr>
          <a:lstStyle/>
          <a:p>
            <a:r>
              <a:rPr lang="en-US" sz="2400" dirty="0">
                <a:latin typeface="+mj-lt"/>
              </a:rPr>
              <a:t>April 2017</a:t>
            </a:r>
          </a:p>
        </p:txBody>
      </p:sp>
      <p:sp>
        <p:nvSpPr>
          <p:cNvPr id="5" name="TextBox 4">
            <a:extLst>
              <a:ext uri="{FF2B5EF4-FFF2-40B4-BE49-F238E27FC236}">
                <a16:creationId xmlns:a16="http://schemas.microsoft.com/office/drawing/2014/main" id="{7672AAC8-2D80-AA47-B7B1-FC9663E9370E}"/>
              </a:ext>
            </a:extLst>
          </p:cNvPr>
          <p:cNvSpPr txBox="1"/>
          <p:nvPr/>
        </p:nvSpPr>
        <p:spPr>
          <a:xfrm>
            <a:off x="319376" y="6121066"/>
            <a:ext cx="2393604" cy="461665"/>
          </a:xfrm>
          <a:prstGeom prst="rect">
            <a:avLst/>
          </a:prstGeom>
          <a:noFill/>
        </p:spPr>
        <p:txBody>
          <a:bodyPr wrap="none" rtlCol="0">
            <a:spAutoFit/>
          </a:bodyPr>
          <a:lstStyle/>
          <a:p>
            <a:r>
              <a:rPr lang="en-US" sz="2400" dirty="0">
                <a:latin typeface="+mj-lt"/>
              </a:rPr>
              <a:t>@dissidentbot</a:t>
            </a:r>
          </a:p>
        </p:txBody>
      </p:sp>
    </p:spTree>
    <p:extLst>
      <p:ext uri="{BB962C8B-B14F-4D97-AF65-F5344CB8AC3E}">
        <p14:creationId xmlns:p14="http://schemas.microsoft.com/office/powerpoint/2010/main" val="393652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542700-C18C-7948-AE82-2BF5E9A6A1AD}"/>
              </a:ext>
            </a:extLst>
          </p:cNvPr>
          <p:cNvPicPr>
            <a:picLocks noChangeAspect="1"/>
          </p:cNvPicPr>
          <p:nvPr/>
        </p:nvPicPr>
        <p:blipFill>
          <a:blip r:embed="rId2"/>
          <a:stretch>
            <a:fillRect/>
          </a:stretch>
        </p:blipFill>
        <p:spPr>
          <a:xfrm>
            <a:off x="2638647" y="121184"/>
            <a:ext cx="6890943" cy="6582723"/>
          </a:xfrm>
          <a:prstGeom prst="rect">
            <a:avLst/>
          </a:prstGeom>
        </p:spPr>
      </p:pic>
      <p:sp>
        <p:nvSpPr>
          <p:cNvPr id="3" name="TextBox 2">
            <a:extLst>
              <a:ext uri="{FF2B5EF4-FFF2-40B4-BE49-F238E27FC236}">
                <a16:creationId xmlns:a16="http://schemas.microsoft.com/office/drawing/2014/main" id="{830977C2-FE2B-5749-B92E-AEFD2CB45F74}"/>
              </a:ext>
            </a:extLst>
          </p:cNvPr>
          <p:cNvSpPr txBox="1"/>
          <p:nvPr/>
        </p:nvSpPr>
        <p:spPr>
          <a:xfrm>
            <a:off x="319376" y="299386"/>
            <a:ext cx="1544012" cy="461665"/>
          </a:xfrm>
          <a:prstGeom prst="rect">
            <a:avLst/>
          </a:prstGeom>
          <a:noFill/>
        </p:spPr>
        <p:txBody>
          <a:bodyPr wrap="none" rtlCol="0">
            <a:spAutoFit/>
          </a:bodyPr>
          <a:lstStyle/>
          <a:p>
            <a:r>
              <a:rPr lang="en-US" sz="2400" dirty="0">
                <a:latin typeface="+mj-lt"/>
              </a:rPr>
              <a:t>May 2017</a:t>
            </a:r>
          </a:p>
        </p:txBody>
      </p:sp>
      <p:sp>
        <p:nvSpPr>
          <p:cNvPr id="4" name="TextBox 3">
            <a:extLst>
              <a:ext uri="{FF2B5EF4-FFF2-40B4-BE49-F238E27FC236}">
                <a16:creationId xmlns:a16="http://schemas.microsoft.com/office/drawing/2014/main" id="{482FE428-6C00-2F4E-B833-2977E8577BD8}"/>
              </a:ext>
            </a:extLst>
          </p:cNvPr>
          <p:cNvSpPr txBox="1"/>
          <p:nvPr/>
        </p:nvSpPr>
        <p:spPr>
          <a:xfrm>
            <a:off x="319376" y="6121066"/>
            <a:ext cx="2393604" cy="461665"/>
          </a:xfrm>
          <a:prstGeom prst="rect">
            <a:avLst/>
          </a:prstGeom>
          <a:noFill/>
        </p:spPr>
        <p:txBody>
          <a:bodyPr wrap="none" rtlCol="0">
            <a:spAutoFit/>
          </a:bodyPr>
          <a:lstStyle/>
          <a:p>
            <a:r>
              <a:rPr lang="en-US" sz="2400" dirty="0">
                <a:latin typeface="+mj-lt"/>
              </a:rPr>
              <a:t>@dissidentbot</a:t>
            </a:r>
          </a:p>
        </p:txBody>
      </p:sp>
    </p:spTree>
    <p:extLst>
      <p:ext uri="{BB962C8B-B14F-4D97-AF65-F5344CB8AC3E}">
        <p14:creationId xmlns:p14="http://schemas.microsoft.com/office/powerpoint/2010/main" val="3872383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0977C2-FE2B-5749-B92E-AEFD2CB45F74}"/>
              </a:ext>
            </a:extLst>
          </p:cNvPr>
          <p:cNvSpPr txBox="1"/>
          <p:nvPr/>
        </p:nvSpPr>
        <p:spPr>
          <a:xfrm>
            <a:off x="319376" y="299386"/>
            <a:ext cx="1713931" cy="461665"/>
          </a:xfrm>
          <a:prstGeom prst="rect">
            <a:avLst/>
          </a:prstGeom>
          <a:noFill/>
        </p:spPr>
        <p:txBody>
          <a:bodyPr wrap="none" rtlCol="0">
            <a:spAutoFit/>
          </a:bodyPr>
          <a:lstStyle/>
          <a:p>
            <a:r>
              <a:rPr lang="en-US" sz="2400" dirty="0">
                <a:latin typeface="+mj-lt"/>
              </a:rPr>
              <a:t>June 2017</a:t>
            </a:r>
          </a:p>
        </p:txBody>
      </p:sp>
      <p:pic>
        <p:nvPicPr>
          <p:cNvPr id="4" name="Picture 3">
            <a:extLst>
              <a:ext uri="{FF2B5EF4-FFF2-40B4-BE49-F238E27FC236}">
                <a16:creationId xmlns:a16="http://schemas.microsoft.com/office/drawing/2014/main" id="{53934B3E-DDD2-2644-AB74-D147E2DEFFD0}"/>
              </a:ext>
            </a:extLst>
          </p:cNvPr>
          <p:cNvPicPr>
            <a:picLocks noChangeAspect="1"/>
          </p:cNvPicPr>
          <p:nvPr/>
        </p:nvPicPr>
        <p:blipFill>
          <a:blip r:embed="rId2"/>
          <a:stretch>
            <a:fillRect/>
          </a:stretch>
        </p:blipFill>
        <p:spPr>
          <a:xfrm>
            <a:off x="2236763" y="299386"/>
            <a:ext cx="8304628" cy="6228471"/>
          </a:xfrm>
          <a:prstGeom prst="rect">
            <a:avLst/>
          </a:prstGeom>
        </p:spPr>
      </p:pic>
      <p:sp>
        <p:nvSpPr>
          <p:cNvPr id="6" name="TextBox 5">
            <a:extLst>
              <a:ext uri="{FF2B5EF4-FFF2-40B4-BE49-F238E27FC236}">
                <a16:creationId xmlns:a16="http://schemas.microsoft.com/office/drawing/2014/main" id="{BA739970-1E34-DF46-8D57-8C8ACDCC0096}"/>
              </a:ext>
            </a:extLst>
          </p:cNvPr>
          <p:cNvSpPr txBox="1"/>
          <p:nvPr/>
        </p:nvSpPr>
        <p:spPr>
          <a:xfrm>
            <a:off x="319376" y="6121066"/>
            <a:ext cx="2393604" cy="461665"/>
          </a:xfrm>
          <a:prstGeom prst="rect">
            <a:avLst/>
          </a:prstGeom>
          <a:noFill/>
        </p:spPr>
        <p:txBody>
          <a:bodyPr wrap="none" rtlCol="0">
            <a:spAutoFit/>
          </a:bodyPr>
          <a:lstStyle/>
          <a:p>
            <a:r>
              <a:rPr lang="en-US" sz="2400" dirty="0">
                <a:latin typeface="+mj-lt"/>
              </a:rPr>
              <a:t>@dissidentbot</a:t>
            </a:r>
          </a:p>
        </p:txBody>
      </p:sp>
    </p:spTree>
    <p:extLst>
      <p:ext uri="{BB962C8B-B14F-4D97-AF65-F5344CB8AC3E}">
        <p14:creationId xmlns:p14="http://schemas.microsoft.com/office/powerpoint/2010/main" val="2745074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86E3A6-6A8C-E749-9E5D-9D18A25DE229}"/>
              </a:ext>
            </a:extLst>
          </p:cNvPr>
          <p:cNvPicPr>
            <a:picLocks noChangeAspect="1"/>
          </p:cNvPicPr>
          <p:nvPr/>
        </p:nvPicPr>
        <p:blipFill rotWithShape="1">
          <a:blip r:embed="rId2"/>
          <a:srcRect l="992" t="15422" r="743" b="-240"/>
          <a:stretch/>
        </p:blipFill>
        <p:spPr>
          <a:xfrm>
            <a:off x="2809301" y="-93643"/>
            <a:ext cx="6951644" cy="6951643"/>
          </a:xfrm>
          <a:prstGeom prst="rect">
            <a:avLst/>
          </a:prstGeom>
        </p:spPr>
      </p:pic>
      <p:sp>
        <p:nvSpPr>
          <p:cNvPr id="4" name="TextBox 3">
            <a:extLst>
              <a:ext uri="{FF2B5EF4-FFF2-40B4-BE49-F238E27FC236}">
                <a16:creationId xmlns:a16="http://schemas.microsoft.com/office/drawing/2014/main" id="{19CB4D92-25C2-FE4A-B7EF-1FB85C04913F}"/>
              </a:ext>
            </a:extLst>
          </p:cNvPr>
          <p:cNvSpPr txBox="1"/>
          <p:nvPr/>
        </p:nvSpPr>
        <p:spPr>
          <a:xfrm>
            <a:off x="319376" y="299386"/>
            <a:ext cx="1713931" cy="461665"/>
          </a:xfrm>
          <a:prstGeom prst="rect">
            <a:avLst/>
          </a:prstGeom>
          <a:noFill/>
        </p:spPr>
        <p:txBody>
          <a:bodyPr wrap="none" rtlCol="0">
            <a:spAutoFit/>
          </a:bodyPr>
          <a:lstStyle/>
          <a:p>
            <a:r>
              <a:rPr lang="en-US" sz="2400" dirty="0">
                <a:latin typeface="+mj-lt"/>
              </a:rPr>
              <a:t>June 2018</a:t>
            </a:r>
          </a:p>
        </p:txBody>
      </p:sp>
      <p:sp>
        <p:nvSpPr>
          <p:cNvPr id="5" name="TextBox 4">
            <a:extLst>
              <a:ext uri="{FF2B5EF4-FFF2-40B4-BE49-F238E27FC236}">
                <a16:creationId xmlns:a16="http://schemas.microsoft.com/office/drawing/2014/main" id="{7AEEEFA6-9183-3249-9D94-EDB8A1009826}"/>
              </a:ext>
            </a:extLst>
          </p:cNvPr>
          <p:cNvSpPr txBox="1"/>
          <p:nvPr/>
        </p:nvSpPr>
        <p:spPr>
          <a:xfrm>
            <a:off x="319376" y="6121066"/>
            <a:ext cx="2393604" cy="461665"/>
          </a:xfrm>
          <a:prstGeom prst="rect">
            <a:avLst/>
          </a:prstGeom>
          <a:noFill/>
        </p:spPr>
        <p:txBody>
          <a:bodyPr wrap="none" rtlCol="0">
            <a:spAutoFit/>
          </a:bodyPr>
          <a:lstStyle/>
          <a:p>
            <a:r>
              <a:rPr lang="en-US" sz="2400" dirty="0">
                <a:latin typeface="+mj-lt"/>
              </a:rPr>
              <a:t>@dissidentbot</a:t>
            </a:r>
          </a:p>
        </p:txBody>
      </p:sp>
    </p:spTree>
    <p:extLst>
      <p:ext uri="{BB962C8B-B14F-4D97-AF65-F5344CB8AC3E}">
        <p14:creationId xmlns:p14="http://schemas.microsoft.com/office/powerpoint/2010/main" val="3693707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364443A6-2C58-3C45-931D-696BDD2AE900}"/>
              </a:ext>
            </a:extLst>
          </p:cNvPr>
          <p:cNvSpPr/>
          <p:nvPr/>
        </p:nvSpPr>
        <p:spPr>
          <a:xfrm>
            <a:off x="9829800" y="1048800"/>
            <a:ext cx="2150533" cy="3277667"/>
          </a:xfrm>
          <a:prstGeom prst="rect">
            <a:avLst/>
          </a:prstGeom>
          <a:solidFill>
            <a:srgbClr val="1CADE4">
              <a:alpha val="2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1578B727-36BE-C24C-8998-DFF7738A9818}"/>
              </a:ext>
            </a:extLst>
          </p:cNvPr>
          <p:cNvSpPr/>
          <p:nvPr/>
        </p:nvSpPr>
        <p:spPr>
          <a:xfrm>
            <a:off x="3231244" y="2229732"/>
            <a:ext cx="2573866" cy="2573866"/>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pic>
        <p:nvPicPr>
          <p:cNvPr id="4" name="Picture 3">
            <a:extLst>
              <a:ext uri="{FF2B5EF4-FFF2-40B4-BE49-F238E27FC236}">
                <a16:creationId xmlns:a16="http://schemas.microsoft.com/office/drawing/2014/main" id="{04F704D1-3400-C84D-87D6-B514F59C757C}"/>
              </a:ext>
            </a:extLst>
          </p:cNvPr>
          <p:cNvPicPr>
            <a:picLocks noChangeAspect="1"/>
          </p:cNvPicPr>
          <p:nvPr/>
        </p:nvPicPr>
        <p:blipFill>
          <a:blip r:embed="rId2"/>
          <a:stretch>
            <a:fillRect/>
          </a:stretch>
        </p:blipFill>
        <p:spPr>
          <a:xfrm>
            <a:off x="5444" y="2420232"/>
            <a:ext cx="2192866" cy="2192866"/>
          </a:xfrm>
          <a:prstGeom prst="rect">
            <a:avLst/>
          </a:prstGeom>
        </p:spPr>
      </p:pic>
      <p:sp>
        <p:nvSpPr>
          <p:cNvPr id="5" name="Rounded Rectangle 4">
            <a:extLst>
              <a:ext uri="{FF2B5EF4-FFF2-40B4-BE49-F238E27FC236}">
                <a16:creationId xmlns:a16="http://schemas.microsoft.com/office/drawing/2014/main" id="{8671F046-CC1C-E047-A9B9-24FE73067270}"/>
              </a:ext>
            </a:extLst>
          </p:cNvPr>
          <p:cNvSpPr/>
          <p:nvPr/>
        </p:nvSpPr>
        <p:spPr>
          <a:xfrm>
            <a:off x="7362975" y="1048800"/>
            <a:ext cx="2006600" cy="1286934"/>
          </a:xfrm>
          <a:prstGeom prst="round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mj-lt"/>
              </a:rPr>
              <a:t>heckles</a:t>
            </a:r>
          </a:p>
        </p:txBody>
      </p:sp>
      <p:sp>
        <p:nvSpPr>
          <p:cNvPr id="6" name="Rounded Rectangle 5">
            <a:extLst>
              <a:ext uri="{FF2B5EF4-FFF2-40B4-BE49-F238E27FC236}">
                <a16:creationId xmlns:a16="http://schemas.microsoft.com/office/drawing/2014/main" id="{2CB2047B-A7EA-0844-A929-EBBCE03C14C7}"/>
              </a:ext>
            </a:extLst>
          </p:cNvPr>
          <p:cNvSpPr/>
          <p:nvPr/>
        </p:nvSpPr>
        <p:spPr>
          <a:xfrm>
            <a:off x="7362975" y="2873198"/>
            <a:ext cx="2006600" cy="1286934"/>
          </a:xfrm>
          <a:prstGeom prst="round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mj-lt"/>
              </a:rPr>
              <a:t>conversation</a:t>
            </a:r>
          </a:p>
        </p:txBody>
      </p:sp>
      <p:sp>
        <p:nvSpPr>
          <p:cNvPr id="7" name="Rounded Rectangle 6">
            <a:extLst>
              <a:ext uri="{FF2B5EF4-FFF2-40B4-BE49-F238E27FC236}">
                <a16:creationId xmlns:a16="http://schemas.microsoft.com/office/drawing/2014/main" id="{B8C09F88-F8C6-1C43-88C7-C3F0F9F18195}"/>
              </a:ext>
            </a:extLst>
          </p:cNvPr>
          <p:cNvSpPr/>
          <p:nvPr/>
        </p:nvSpPr>
        <p:spPr>
          <a:xfrm>
            <a:off x="7362975" y="4697597"/>
            <a:ext cx="2006600" cy="1286934"/>
          </a:xfrm>
          <a:prstGeom prst="round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mj-lt"/>
              </a:rPr>
              <a:t>devops</a:t>
            </a:r>
          </a:p>
        </p:txBody>
      </p:sp>
      <p:grpSp>
        <p:nvGrpSpPr>
          <p:cNvPr id="58" name="Group 57">
            <a:extLst>
              <a:ext uri="{FF2B5EF4-FFF2-40B4-BE49-F238E27FC236}">
                <a16:creationId xmlns:a16="http://schemas.microsoft.com/office/drawing/2014/main" id="{3432B187-5A43-1F4F-B5DF-E80B686D10E8}"/>
              </a:ext>
            </a:extLst>
          </p:cNvPr>
          <p:cNvGrpSpPr/>
          <p:nvPr/>
        </p:nvGrpSpPr>
        <p:grpSpPr>
          <a:xfrm>
            <a:off x="10072613" y="5106126"/>
            <a:ext cx="1664906" cy="1368602"/>
            <a:chOff x="10094987" y="5070131"/>
            <a:chExt cx="1664906" cy="1368602"/>
          </a:xfrm>
        </p:grpSpPr>
        <p:sp>
          <p:nvSpPr>
            <p:cNvPr id="13" name="Magnetic Disk 12">
              <a:extLst>
                <a:ext uri="{FF2B5EF4-FFF2-40B4-BE49-F238E27FC236}">
                  <a16:creationId xmlns:a16="http://schemas.microsoft.com/office/drawing/2014/main" id="{C1DE6B9A-177F-AE4A-BE4D-22786E7BE10C}"/>
                </a:ext>
              </a:extLst>
            </p:cNvPr>
            <p:cNvSpPr/>
            <p:nvPr/>
          </p:nvSpPr>
          <p:spPr>
            <a:xfrm>
              <a:off x="10094987" y="5070131"/>
              <a:ext cx="1664906" cy="1368602"/>
            </a:xfrm>
            <a:prstGeom prst="flowChartMagneticDisk">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78F9E969-4F0A-FF4B-94E0-29F2D73C89C4}"/>
                </a:ext>
              </a:extLst>
            </p:cNvPr>
            <p:cNvPicPr>
              <a:picLocks noChangeAspect="1"/>
            </p:cNvPicPr>
            <p:nvPr/>
          </p:nvPicPr>
          <p:blipFill>
            <a:blip r:embed="rId3"/>
            <a:stretch>
              <a:fillRect/>
            </a:stretch>
          </p:blipFill>
          <p:spPr>
            <a:xfrm>
              <a:off x="10306651" y="5238402"/>
              <a:ext cx="1241577" cy="1032060"/>
            </a:xfrm>
            <a:prstGeom prst="rect">
              <a:avLst/>
            </a:prstGeom>
          </p:spPr>
        </p:pic>
      </p:grpSp>
      <p:cxnSp>
        <p:nvCxnSpPr>
          <p:cNvPr id="15" name="Straight Arrow Connector 14">
            <a:extLst>
              <a:ext uri="{FF2B5EF4-FFF2-40B4-BE49-F238E27FC236}">
                <a16:creationId xmlns:a16="http://schemas.microsoft.com/office/drawing/2014/main" id="{888DF504-8352-9B45-91BC-53349CCD3A71}"/>
              </a:ext>
            </a:extLst>
          </p:cNvPr>
          <p:cNvCxnSpPr>
            <a:cxnSpLocks/>
            <a:endCxn id="2" idx="3"/>
          </p:cNvCxnSpPr>
          <p:nvPr/>
        </p:nvCxnSpPr>
        <p:spPr>
          <a:xfrm>
            <a:off x="1921933" y="4426664"/>
            <a:ext cx="1686245" cy="0"/>
          </a:xfrm>
          <a:prstGeom prst="straightConnector1">
            <a:avLst/>
          </a:prstGeom>
          <a:ln w="57150">
            <a:solidFill>
              <a:srgbClr val="CA9A32"/>
            </a:solidFill>
            <a:headEnd type="triangl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18" name="Straight Arrow Connector 17">
            <a:extLst>
              <a:ext uri="{FF2B5EF4-FFF2-40B4-BE49-F238E27FC236}">
                <a16:creationId xmlns:a16="http://schemas.microsoft.com/office/drawing/2014/main" id="{3AE48AF4-98D2-1244-9ABA-FCAB5A97CE35}"/>
              </a:ext>
            </a:extLst>
          </p:cNvPr>
          <p:cNvCxnSpPr>
            <a:cxnSpLocks/>
            <a:stCxn id="7" idx="1"/>
            <a:endCxn id="2" idx="5"/>
          </p:cNvCxnSpPr>
          <p:nvPr/>
        </p:nvCxnSpPr>
        <p:spPr>
          <a:xfrm flipH="1" flipV="1">
            <a:off x="5428176" y="4426664"/>
            <a:ext cx="1934799" cy="914400"/>
          </a:xfrm>
          <a:prstGeom prst="straightConnector1">
            <a:avLst/>
          </a:prstGeom>
          <a:ln w="57150">
            <a:solidFill>
              <a:srgbClr val="CA9A32"/>
            </a:solidFill>
            <a:headEnd type="triangl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27" name="Straight Arrow Connector 26">
            <a:extLst>
              <a:ext uri="{FF2B5EF4-FFF2-40B4-BE49-F238E27FC236}">
                <a16:creationId xmlns:a16="http://schemas.microsoft.com/office/drawing/2014/main" id="{44E40FE6-770E-5945-A2CA-504C347C59CE}"/>
              </a:ext>
            </a:extLst>
          </p:cNvPr>
          <p:cNvCxnSpPr>
            <a:cxnSpLocks/>
          </p:cNvCxnSpPr>
          <p:nvPr/>
        </p:nvCxnSpPr>
        <p:spPr>
          <a:xfrm>
            <a:off x="1921933" y="3512518"/>
            <a:ext cx="1309311" cy="8295"/>
          </a:xfrm>
          <a:prstGeom prst="straightConnector1">
            <a:avLst/>
          </a:prstGeom>
          <a:ln w="57150">
            <a:solidFill>
              <a:srgbClr val="E18CCF"/>
            </a:solidFill>
            <a:headEnd type="triangl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29" name="Straight Arrow Connector 28">
            <a:extLst>
              <a:ext uri="{FF2B5EF4-FFF2-40B4-BE49-F238E27FC236}">
                <a16:creationId xmlns:a16="http://schemas.microsoft.com/office/drawing/2014/main" id="{3CAC48D5-E1BE-E94B-966D-0451B85BECD4}"/>
              </a:ext>
            </a:extLst>
          </p:cNvPr>
          <p:cNvCxnSpPr>
            <a:cxnSpLocks/>
            <a:stCxn id="2" idx="6"/>
            <a:endCxn id="6" idx="1"/>
          </p:cNvCxnSpPr>
          <p:nvPr/>
        </p:nvCxnSpPr>
        <p:spPr>
          <a:xfrm>
            <a:off x="5805110" y="3516665"/>
            <a:ext cx="1557865" cy="0"/>
          </a:xfrm>
          <a:prstGeom prst="straightConnector1">
            <a:avLst/>
          </a:prstGeom>
          <a:ln w="57150">
            <a:solidFill>
              <a:srgbClr val="E18CCF"/>
            </a:solidFill>
            <a:headEnd type="triangl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32" name="Straight Arrow Connector 31">
            <a:extLst>
              <a:ext uri="{FF2B5EF4-FFF2-40B4-BE49-F238E27FC236}">
                <a16:creationId xmlns:a16="http://schemas.microsoft.com/office/drawing/2014/main" id="{16D00C9D-9FE6-3B42-928E-9BF7AC932034}"/>
              </a:ext>
            </a:extLst>
          </p:cNvPr>
          <p:cNvCxnSpPr>
            <a:cxnSpLocks/>
            <a:endCxn id="2" idx="1"/>
          </p:cNvCxnSpPr>
          <p:nvPr/>
        </p:nvCxnSpPr>
        <p:spPr>
          <a:xfrm>
            <a:off x="1921933" y="2606666"/>
            <a:ext cx="1686245" cy="0"/>
          </a:xfrm>
          <a:prstGeom prst="straightConnector1">
            <a:avLst/>
          </a:prstGeom>
          <a:ln w="57150">
            <a:solidFill>
              <a:schemeClr val="accent1">
                <a:lumMod val="40000"/>
                <a:lumOff val="60000"/>
              </a:schemeClr>
            </a:solidFill>
            <a:headEnd type="triangl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35" name="Straight Arrow Connector 34">
            <a:extLst>
              <a:ext uri="{FF2B5EF4-FFF2-40B4-BE49-F238E27FC236}">
                <a16:creationId xmlns:a16="http://schemas.microsoft.com/office/drawing/2014/main" id="{5957B92E-4E82-6C43-949B-6C4F368F9418}"/>
              </a:ext>
            </a:extLst>
          </p:cNvPr>
          <p:cNvCxnSpPr>
            <a:cxnSpLocks/>
            <a:stCxn id="2" idx="7"/>
            <a:endCxn id="5" idx="1"/>
          </p:cNvCxnSpPr>
          <p:nvPr/>
        </p:nvCxnSpPr>
        <p:spPr>
          <a:xfrm flipV="1">
            <a:off x="5428176" y="1692267"/>
            <a:ext cx="1934799" cy="914399"/>
          </a:xfrm>
          <a:prstGeom prst="straightConnector1">
            <a:avLst/>
          </a:prstGeom>
          <a:ln w="57150">
            <a:solidFill>
              <a:schemeClr val="accent1">
                <a:lumMod val="40000"/>
                <a:lumOff val="60000"/>
              </a:schemeClr>
            </a:solidFill>
            <a:headEnd type="triangl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49" name="Snip Single Corner Rectangle 48">
            <a:extLst>
              <a:ext uri="{FF2B5EF4-FFF2-40B4-BE49-F238E27FC236}">
                <a16:creationId xmlns:a16="http://schemas.microsoft.com/office/drawing/2014/main" id="{9AB3A60C-13D8-5041-949F-FE983F2A2946}"/>
              </a:ext>
            </a:extLst>
          </p:cNvPr>
          <p:cNvSpPr/>
          <p:nvPr/>
        </p:nvSpPr>
        <p:spPr>
          <a:xfrm>
            <a:off x="10072613" y="3071463"/>
            <a:ext cx="1664906" cy="890405"/>
          </a:xfrm>
          <a:prstGeom prst="snip1Rect">
            <a:avLst/>
          </a:prstGeom>
          <a:solidFill>
            <a:schemeClr val="accent4">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bg1"/>
                </a:solidFill>
                <a:latin typeface="+mj-lt"/>
              </a:rPr>
              <a:t>self.txt</a:t>
            </a:r>
            <a:endParaRPr lang="en-US" dirty="0">
              <a:solidFill>
                <a:schemeClr val="bg1"/>
              </a:solidFill>
              <a:latin typeface="+mj-lt"/>
            </a:endParaRPr>
          </a:p>
        </p:txBody>
      </p:sp>
      <p:cxnSp>
        <p:nvCxnSpPr>
          <p:cNvPr id="50" name="Straight Arrow Connector 49">
            <a:extLst>
              <a:ext uri="{FF2B5EF4-FFF2-40B4-BE49-F238E27FC236}">
                <a16:creationId xmlns:a16="http://schemas.microsoft.com/office/drawing/2014/main" id="{4BE6E793-D0E8-BC4B-8BA8-AB7680B2B84D}"/>
              </a:ext>
            </a:extLst>
          </p:cNvPr>
          <p:cNvCxnSpPr>
            <a:cxnSpLocks/>
            <a:stCxn id="6" idx="3"/>
            <a:endCxn id="49" idx="2"/>
          </p:cNvCxnSpPr>
          <p:nvPr/>
        </p:nvCxnSpPr>
        <p:spPr>
          <a:xfrm>
            <a:off x="9369575" y="3516665"/>
            <a:ext cx="703038" cy="1"/>
          </a:xfrm>
          <a:prstGeom prst="straightConnector1">
            <a:avLst/>
          </a:prstGeom>
          <a:ln w="57150">
            <a:solidFill>
              <a:srgbClr val="E18CCF"/>
            </a:solidFill>
            <a:headEnd type="triangle" w="med" len="med"/>
            <a:tailEnd type="none" w="med" len="med"/>
          </a:ln>
        </p:spPr>
        <p:style>
          <a:lnRef idx="3">
            <a:schemeClr val="accent6"/>
          </a:lnRef>
          <a:fillRef idx="0">
            <a:schemeClr val="accent6"/>
          </a:fillRef>
          <a:effectRef idx="2">
            <a:schemeClr val="accent6"/>
          </a:effectRef>
          <a:fontRef idx="minor">
            <a:schemeClr val="tx1"/>
          </a:fontRef>
        </p:style>
      </p:cxnSp>
      <p:sp>
        <p:nvSpPr>
          <p:cNvPr id="56" name="Snip Single Corner Rectangle 55">
            <a:extLst>
              <a:ext uri="{FF2B5EF4-FFF2-40B4-BE49-F238E27FC236}">
                <a16:creationId xmlns:a16="http://schemas.microsoft.com/office/drawing/2014/main" id="{94ECCA04-BDAD-0C4A-BB7C-D78E75941B04}"/>
              </a:ext>
            </a:extLst>
          </p:cNvPr>
          <p:cNvSpPr/>
          <p:nvPr/>
        </p:nvSpPr>
        <p:spPr>
          <a:xfrm>
            <a:off x="10068226" y="1247065"/>
            <a:ext cx="1673680" cy="890405"/>
          </a:xfrm>
          <a:prstGeom prst="snip1Rect">
            <a:avLst/>
          </a:prstGeom>
          <a:solidFill>
            <a:schemeClr val="accent4">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mj-lt"/>
              </a:rPr>
              <a:t>#{name}.txt</a:t>
            </a:r>
          </a:p>
        </p:txBody>
      </p:sp>
      <p:cxnSp>
        <p:nvCxnSpPr>
          <p:cNvPr id="59" name="Straight Arrow Connector 58">
            <a:extLst>
              <a:ext uri="{FF2B5EF4-FFF2-40B4-BE49-F238E27FC236}">
                <a16:creationId xmlns:a16="http://schemas.microsoft.com/office/drawing/2014/main" id="{E9028666-5708-094B-B65F-341E06610D4F}"/>
              </a:ext>
            </a:extLst>
          </p:cNvPr>
          <p:cNvCxnSpPr>
            <a:cxnSpLocks/>
            <a:endCxn id="7" idx="3"/>
          </p:cNvCxnSpPr>
          <p:nvPr/>
        </p:nvCxnSpPr>
        <p:spPr>
          <a:xfrm flipH="1" flipV="1">
            <a:off x="9369575" y="5341064"/>
            <a:ext cx="716638" cy="13582"/>
          </a:xfrm>
          <a:prstGeom prst="straightConnector1">
            <a:avLst/>
          </a:prstGeom>
          <a:ln w="57150">
            <a:solidFill>
              <a:srgbClr val="CA9A32"/>
            </a:solidFill>
            <a:headEnd type="triangle" w="med" len="med"/>
            <a:tailEnd type="none" w="med" len="med"/>
          </a:ln>
        </p:spPr>
        <p:style>
          <a:lnRef idx="3">
            <a:schemeClr val="accent6"/>
          </a:lnRef>
          <a:fillRef idx="0">
            <a:schemeClr val="accent6"/>
          </a:fillRef>
          <a:effectRef idx="2">
            <a:schemeClr val="accent6"/>
          </a:effectRef>
          <a:fontRef idx="minor">
            <a:schemeClr val="tx1"/>
          </a:fontRef>
        </p:style>
      </p:cxnSp>
      <p:cxnSp>
        <p:nvCxnSpPr>
          <p:cNvPr id="62" name="Straight Arrow Connector 61">
            <a:extLst>
              <a:ext uri="{FF2B5EF4-FFF2-40B4-BE49-F238E27FC236}">
                <a16:creationId xmlns:a16="http://schemas.microsoft.com/office/drawing/2014/main" id="{BECBAF70-CF57-FC4B-91BC-23CAED0DEBFD}"/>
              </a:ext>
            </a:extLst>
          </p:cNvPr>
          <p:cNvCxnSpPr>
            <a:cxnSpLocks/>
            <a:stCxn id="5" idx="3"/>
            <a:endCxn id="56" idx="2"/>
          </p:cNvCxnSpPr>
          <p:nvPr/>
        </p:nvCxnSpPr>
        <p:spPr>
          <a:xfrm>
            <a:off x="9369575" y="1692267"/>
            <a:ext cx="698651" cy="1"/>
          </a:xfrm>
          <a:prstGeom prst="straightConnector1">
            <a:avLst/>
          </a:prstGeom>
          <a:ln w="57150">
            <a:solidFill>
              <a:schemeClr val="accent1">
                <a:lumMod val="40000"/>
                <a:lumOff val="60000"/>
              </a:schemeClr>
            </a:solidFill>
            <a:headEnd type="triangle" w="med" len="med"/>
            <a:tailEnd type="none" w="med" len="med"/>
          </a:ln>
        </p:spPr>
        <p:style>
          <a:lnRef idx="3">
            <a:schemeClr val="accent6"/>
          </a:lnRef>
          <a:fillRef idx="0">
            <a:schemeClr val="accent6"/>
          </a:fillRef>
          <a:effectRef idx="2">
            <a:schemeClr val="accent6"/>
          </a:effectRef>
          <a:fontRef idx="minor">
            <a:schemeClr val="tx1"/>
          </a:fontRef>
        </p:style>
      </p:cxnSp>
      <p:cxnSp>
        <p:nvCxnSpPr>
          <p:cNvPr id="67" name="Straight Arrow Connector 66">
            <a:extLst>
              <a:ext uri="{FF2B5EF4-FFF2-40B4-BE49-F238E27FC236}">
                <a16:creationId xmlns:a16="http://schemas.microsoft.com/office/drawing/2014/main" id="{091F4E19-FE2A-4148-9853-AABE248C5313}"/>
              </a:ext>
            </a:extLst>
          </p:cNvPr>
          <p:cNvCxnSpPr>
            <a:cxnSpLocks/>
            <a:stCxn id="66" idx="2"/>
            <a:endCxn id="13" idx="1"/>
          </p:cNvCxnSpPr>
          <p:nvPr/>
        </p:nvCxnSpPr>
        <p:spPr>
          <a:xfrm flipH="1">
            <a:off x="10905066" y="4326467"/>
            <a:ext cx="1" cy="779659"/>
          </a:xfrm>
          <a:prstGeom prst="straightConnector1">
            <a:avLst/>
          </a:prstGeom>
          <a:ln w="57150">
            <a:solidFill>
              <a:srgbClr val="CA9A32"/>
            </a:solidFill>
            <a:headEnd type="triangle" w="med" len="med"/>
            <a:tailEnd type="none" w="med" len="med"/>
          </a:ln>
        </p:spPr>
        <p:style>
          <a:lnRef idx="3">
            <a:schemeClr val="accent6"/>
          </a:lnRef>
          <a:fillRef idx="0">
            <a:schemeClr val="accent6"/>
          </a:fillRef>
          <a:effectRef idx="2">
            <a:schemeClr val="accent6"/>
          </a:effectRef>
          <a:fontRef idx="minor">
            <a:schemeClr val="tx1"/>
          </a:fontRef>
        </p:style>
      </p:cxnSp>
      <p:sp>
        <p:nvSpPr>
          <p:cNvPr id="78" name="TextBox 77">
            <a:extLst>
              <a:ext uri="{FF2B5EF4-FFF2-40B4-BE49-F238E27FC236}">
                <a16:creationId xmlns:a16="http://schemas.microsoft.com/office/drawing/2014/main" id="{3D836046-839A-5B45-A8F2-3C40762679BE}"/>
              </a:ext>
            </a:extLst>
          </p:cNvPr>
          <p:cNvSpPr txBox="1"/>
          <p:nvPr/>
        </p:nvSpPr>
        <p:spPr>
          <a:xfrm>
            <a:off x="2369169" y="2220466"/>
            <a:ext cx="691215" cy="369332"/>
          </a:xfrm>
          <a:prstGeom prst="rect">
            <a:avLst/>
          </a:prstGeom>
          <a:noFill/>
        </p:spPr>
        <p:txBody>
          <a:bodyPr wrap="none" rtlCol="0">
            <a:spAutoFit/>
          </a:bodyPr>
          <a:lstStyle/>
          <a:p>
            <a:r>
              <a:rPr lang="en-US" dirty="0">
                <a:latin typeface="+mj-lt"/>
              </a:rPr>
              <a:t>Feed</a:t>
            </a:r>
          </a:p>
        </p:txBody>
      </p:sp>
      <p:sp>
        <p:nvSpPr>
          <p:cNvPr id="79" name="TextBox 78">
            <a:extLst>
              <a:ext uri="{FF2B5EF4-FFF2-40B4-BE49-F238E27FC236}">
                <a16:creationId xmlns:a16="http://schemas.microsoft.com/office/drawing/2014/main" id="{85A3D22B-4C94-204A-8D26-0F306E6377DC}"/>
              </a:ext>
            </a:extLst>
          </p:cNvPr>
          <p:cNvSpPr txBox="1"/>
          <p:nvPr/>
        </p:nvSpPr>
        <p:spPr>
          <a:xfrm>
            <a:off x="2017181" y="3071463"/>
            <a:ext cx="1197764" cy="369332"/>
          </a:xfrm>
          <a:prstGeom prst="rect">
            <a:avLst/>
          </a:prstGeom>
          <a:noFill/>
        </p:spPr>
        <p:txBody>
          <a:bodyPr wrap="none" rtlCol="0">
            <a:spAutoFit/>
          </a:bodyPr>
          <a:lstStyle/>
          <a:p>
            <a:r>
              <a:rPr lang="en-US" dirty="0">
                <a:latin typeface="+mj-lt"/>
              </a:rPr>
              <a:t>Mentions</a:t>
            </a:r>
          </a:p>
        </p:txBody>
      </p:sp>
      <p:sp>
        <p:nvSpPr>
          <p:cNvPr id="80" name="TextBox 79">
            <a:extLst>
              <a:ext uri="{FF2B5EF4-FFF2-40B4-BE49-F238E27FC236}">
                <a16:creationId xmlns:a16="http://schemas.microsoft.com/office/drawing/2014/main" id="{CA012C94-99C8-7C46-8633-3D48DFD59743}"/>
              </a:ext>
            </a:extLst>
          </p:cNvPr>
          <p:cNvSpPr txBox="1"/>
          <p:nvPr/>
        </p:nvSpPr>
        <p:spPr>
          <a:xfrm>
            <a:off x="2432488" y="4040463"/>
            <a:ext cx="564578" cy="369332"/>
          </a:xfrm>
          <a:prstGeom prst="rect">
            <a:avLst/>
          </a:prstGeom>
          <a:noFill/>
        </p:spPr>
        <p:txBody>
          <a:bodyPr wrap="none" rtlCol="0">
            <a:spAutoFit/>
          </a:bodyPr>
          <a:lstStyle/>
          <a:p>
            <a:r>
              <a:rPr lang="en-US" dirty="0">
                <a:latin typeface="+mj-lt"/>
              </a:rPr>
              <a:t>DMs</a:t>
            </a:r>
          </a:p>
        </p:txBody>
      </p:sp>
      <p:sp>
        <p:nvSpPr>
          <p:cNvPr id="81" name="TextBox 80">
            <a:extLst>
              <a:ext uri="{FF2B5EF4-FFF2-40B4-BE49-F238E27FC236}">
                <a16:creationId xmlns:a16="http://schemas.microsoft.com/office/drawing/2014/main" id="{864C6A55-87D5-DD48-BC57-5EBC85E6707D}"/>
              </a:ext>
            </a:extLst>
          </p:cNvPr>
          <p:cNvSpPr txBox="1"/>
          <p:nvPr/>
        </p:nvSpPr>
        <p:spPr>
          <a:xfrm>
            <a:off x="9873411" y="2429128"/>
            <a:ext cx="944489" cy="369332"/>
          </a:xfrm>
          <a:prstGeom prst="rect">
            <a:avLst/>
          </a:prstGeom>
          <a:noFill/>
        </p:spPr>
        <p:txBody>
          <a:bodyPr wrap="none" rtlCol="0">
            <a:spAutoFit/>
          </a:bodyPr>
          <a:lstStyle/>
          <a:p>
            <a:r>
              <a:rPr lang="en-US" dirty="0">
                <a:latin typeface="+mj-lt"/>
              </a:rPr>
              <a:t>./data</a:t>
            </a:r>
          </a:p>
        </p:txBody>
      </p:sp>
      <p:sp>
        <p:nvSpPr>
          <p:cNvPr id="28" name="TextBox 27">
            <a:extLst>
              <a:ext uri="{FF2B5EF4-FFF2-40B4-BE49-F238E27FC236}">
                <a16:creationId xmlns:a16="http://schemas.microsoft.com/office/drawing/2014/main" id="{BD733084-76F6-864C-B4EA-2C51F478DD91}"/>
              </a:ext>
            </a:extLst>
          </p:cNvPr>
          <p:cNvSpPr txBox="1"/>
          <p:nvPr/>
        </p:nvSpPr>
        <p:spPr>
          <a:xfrm>
            <a:off x="3575421" y="3957135"/>
            <a:ext cx="1830950" cy="369332"/>
          </a:xfrm>
          <a:prstGeom prst="rect">
            <a:avLst/>
          </a:prstGeom>
          <a:noFill/>
        </p:spPr>
        <p:txBody>
          <a:bodyPr wrap="none" rtlCol="0">
            <a:spAutoFit/>
          </a:bodyPr>
          <a:lstStyle/>
          <a:p>
            <a:pPr algn="ctr"/>
            <a:r>
              <a:rPr lang="en-US" dirty="0">
                <a:latin typeface="+mj-lt"/>
              </a:rPr>
              <a:t>Control Plane</a:t>
            </a:r>
          </a:p>
        </p:txBody>
      </p:sp>
      <p:cxnSp>
        <p:nvCxnSpPr>
          <p:cNvPr id="8" name="Straight Connector 7">
            <a:extLst>
              <a:ext uri="{FF2B5EF4-FFF2-40B4-BE49-F238E27FC236}">
                <a16:creationId xmlns:a16="http://schemas.microsoft.com/office/drawing/2014/main" id="{26770EFE-5C95-2B46-8F3E-2E71629BBEFD}"/>
              </a:ext>
            </a:extLst>
          </p:cNvPr>
          <p:cNvCxnSpPr>
            <a:cxnSpLocks/>
          </p:cNvCxnSpPr>
          <p:nvPr/>
        </p:nvCxnSpPr>
        <p:spPr>
          <a:xfrm>
            <a:off x="3258886" y="3773633"/>
            <a:ext cx="254622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DF90572A-7DE9-EB4C-917C-1F4C6F8CF17D}"/>
              </a:ext>
            </a:extLst>
          </p:cNvPr>
          <p:cNvSpPr txBox="1"/>
          <p:nvPr/>
        </p:nvSpPr>
        <p:spPr>
          <a:xfrm>
            <a:off x="3756175" y="2935937"/>
            <a:ext cx="1451038" cy="369332"/>
          </a:xfrm>
          <a:prstGeom prst="rect">
            <a:avLst/>
          </a:prstGeom>
          <a:noFill/>
        </p:spPr>
        <p:txBody>
          <a:bodyPr wrap="none" rtlCol="0">
            <a:spAutoFit/>
          </a:bodyPr>
          <a:lstStyle/>
          <a:p>
            <a:pPr algn="ctr"/>
            <a:r>
              <a:rPr lang="en-US" dirty="0">
                <a:latin typeface="+mj-lt"/>
              </a:rPr>
              <a:t>Data Plane</a:t>
            </a:r>
          </a:p>
        </p:txBody>
      </p:sp>
      <p:sp>
        <p:nvSpPr>
          <p:cNvPr id="9" name="Rectangle 8">
            <a:extLst>
              <a:ext uri="{FF2B5EF4-FFF2-40B4-BE49-F238E27FC236}">
                <a16:creationId xmlns:a16="http://schemas.microsoft.com/office/drawing/2014/main" id="{3EBFA9BC-BDA8-624E-BB1A-93AE53F72A58}"/>
              </a:ext>
            </a:extLst>
          </p:cNvPr>
          <p:cNvSpPr/>
          <p:nvPr/>
        </p:nvSpPr>
        <p:spPr>
          <a:xfrm>
            <a:off x="3343787" y="763258"/>
            <a:ext cx="2294218" cy="523220"/>
          </a:xfrm>
          <a:prstGeom prst="rect">
            <a:avLst/>
          </a:prstGeom>
        </p:spPr>
        <p:txBody>
          <a:bodyPr wrap="none">
            <a:spAutoFit/>
          </a:bodyPr>
          <a:lstStyle/>
          <a:p>
            <a:pPr algn="ctr"/>
            <a:r>
              <a:rPr lang="en-US" sz="2800" dirty="0"/>
              <a:t>dissident.rb</a:t>
            </a:r>
          </a:p>
        </p:txBody>
      </p:sp>
      <p:sp>
        <p:nvSpPr>
          <p:cNvPr id="31" name="TextBox 30">
            <a:extLst>
              <a:ext uri="{FF2B5EF4-FFF2-40B4-BE49-F238E27FC236}">
                <a16:creationId xmlns:a16="http://schemas.microsoft.com/office/drawing/2014/main" id="{04705FAA-6E2D-5547-AA9C-4659BD9142BA}"/>
              </a:ext>
            </a:extLst>
          </p:cNvPr>
          <p:cNvSpPr txBox="1"/>
          <p:nvPr/>
        </p:nvSpPr>
        <p:spPr>
          <a:xfrm>
            <a:off x="319376" y="6121066"/>
            <a:ext cx="2393604" cy="461665"/>
          </a:xfrm>
          <a:prstGeom prst="rect">
            <a:avLst/>
          </a:prstGeom>
          <a:noFill/>
        </p:spPr>
        <p:txBody>
          <a:bodyPr wrap="none" rtlCol="0">
            <a:spAutoFit/>
          </a:bodyPr>
          <a:lstStyle/>
          <a:p>
            <a:r>
              <a:rPr lang="en-US" sz="2400" dirty="0">
                <a:latin typeface="+mj-lt"/>
              </a:rPr>
              <a:t>@dissidentbot</a:t>
            </a:r>
          </a:p>
        </p:txBody>
      </p:sp>
    </p:spTree>
    <p:extLst>
      <p:ext uri="{BB962C8B-B14F-4D97-AF65-F5344CB8AC3E}">
        <p14:creationId xmlns:p14="http://schemas.microsoft.com/office/powerpoint/2010/main" val="2041188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3DCE7B-75C3-9649-90AB-550A5F8F14C6}"/>
              </a:ext>
            </a:extLst>
          </p:cNvPr>
          <p:cNvPicPr>
            <a:picLocks noChangeAspect="1"/>
          </p:cNvPicPr>
          <p:nvPr/>
        </p:nvPicPr>
        <p:blipFill>
          <a:blip r:embed="rId2"/>
          <a:stretch>
            <a:fillRect/>
          </a:stretch>
        </p:blipFill>
        <p:spPr>
          <a:xfrm>
            <a:off x="609600" y="0"/>
            <a:ext cx="10972800" cy="6858000"/>
          </a:xfrm>
          <a:prstGeom prst="rect">
            <a:avLst/>
          </a:prstGeom>
        </p:spPr>
      </p:pic>
      <p:sp>
        <p:nvSpPr>
          <p:cNvPr id="3" name="TextBox 2">
            <a:extLst>
              <a:ext uri="{FF2B5EF4-FFF2-40B4-BE49-F238E27FC236}">
                <a16:creationId xmlns:a16="http://schemas.microsoft.com/office/drawing/2014/main" id="{1A1097F1-C4D4-E641-819F-BAB490E95B9F}"/>
              </a:ext>
            </a:extLst>
          </p:cNvPr>
          <p:cNvSpPr txBox="1"/>
          <p:nvPr/>
        </p:nvSpPr>
        <p:spPr>
          <a:xfrm>
            <a:off x="7660636" y="1579547"/>
            <a:ext cx="3752951" cy="461665"/>
          </a:xfrm>
          <a:prstGeom prst="rect">
            <a:avLst/>
          </a:prstGeom>
          <a:noFill/>
        </p:spPr>
        <p:txBody>
          <a:bodyPr wrap="none" rtlCol="0">
            <a:spAutoFit/>
          </a:bodyPr>
          <a:lstStyle/>
          <a:p>
            <a:pPr algn="r"/>
            <a:r>
              <a:rPr lang="en-US" sz="2400" i="1" dirty="0">
                <a:latin typeface="+mj-lt"/>
              </a:rPr>
              <a:t>Application Lifecycle</a:t>
            </a:r>
          </a:p>
        </p:txBody>
      </p:sp>
    </p:spTree>
    <p:extLst>
      <p:ext uri="{BB962C8B-B14F-4D97-AF65-F5344CB8AC3E}">
        <p14:creationId xmlns:p14="http://schemas.microsoft.com/office/powerpoint/2010/main" val="1238103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0E43BC3-AF14-9F46-B145-D5A6565025EB}"/>
              </a:ext>
            </a:extLst>
          </p:cNvPr>
          <p:cNvPicPr>
            <a:picLocks noChangeAspect="1"/>
          </p:cNvPicPr>
          <p:nvPr/>
        </p:nvPicPr>
        <p:blipFill>
          <a:blip r:embed="rId2"/>
          <a:stretch>
            <a:fillRect/>
          </a:stretch>
        </p:blipFill>
        <p:spPr>
          <a:xfrm>
            <a:off x="609600" y="0"/>
            <a:ext cx="10972800" cy="6858000"/>
          </a:xfrm>
          <a:prstGeom prst="rect">
            <a:avLst/>
          </a:prstGeom>
        </p:spPr>
      </p:pic>
      <p:sp>
        <p:nvSpPr>
          <p:cNvPr id="3" name="TextBox 2">
            <a:extLst>
              <a:ext uri="{FF2B5EF4-FFF2-40B4-BE49-F238E27FC236}">
                <a16:creationId xmlns:a16="http://schemas.microsoft.com/office/drawing/2014/main" id="{FC09C658-8935-C744-9191-70188D2AD662}"/>
              </a:ext>
            </a:extLst>
          </p:cNvPr>
          <p:cNvSpPr txBox="1"/>
          <p:nvPr/>
        </p:nvSpPr>
        <p:spPr>
          <a:xfrm>
            <a:off x="7830555" y="1579547"/>
            <a:ext cx="3583032" cy="461665"/>
          </a:xfrm>
          <a:prstGeom prst="rect">
            <a:avLst/>
          </a:prstGeom>
          <a:noFill/>
        </p:spPr>
        <p:txBody>
          <a:bodyPr wrap="none" rtlCol="0">
            <a:spAutoFit/>
          </a:bodyPr>
          <a:lstStyle/>
          <a:p>
            <a:pPr algn="r"/>
            <a:r>
              <a:rPr lang="en-US" sz="2400" i="1" dirty="0">
                <a:latin typeface="+mj-lt"/>
              </a:rPr>
              <a:t>The Firehose handler</a:t>
            </a:r>
          </a:p>
        </p:txBody>
      </p:sp>
    </p:spTree>
    <p:extLst>
      <p:ext uri="{BB962C8B-B14F-4D97-AF65-F5344CB8AC3E}">
        <p14:creationId xmlns:p14="http://schemas.microsoft.com/office/powerpoint/2010/main" val="27670950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DD1DAD52-B525-46B5-8E87-60EE23581B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{8978F2A1-E09E-5942-BE61-B886BE62ADCC}tf10001063</Template>
  <TotalTime>3100</TotalTime>
  <Words>307</Words>
  <Application>Microsoft Macintosh PowerPoint</Application>
  <PresentationFormat>Widescreen</PresentationFormat>
  <Paragraphs>68</Paragraphs>
  <Slides>17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Consolas Regular</vt:lpstr>
      <vt:lpstr>Arial</vt:lpstr>
      <vt:lpstr>Calibri</vt:lpstr>
      <vt:lpstr>Consolas</vt:lpstr>
      <vt:lpstr>Hasklig</vt:lpstr>
      <vt:lpstr>Verdana</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@dissidentbot</dc:title>
  <dc:creator>Steve Loughran</dc:creator>
  <cp:lastModifiedBy>Steve Loughran</cp:lastModifiedBy>
  <cp:revision>28</cp:revision>
  <dcterms:created xsi:type="dcterms:W3CDTF">2018-06-08T13:46:02Z</dcterms:created>
  <dcterms:modified xsi:type="dcterms:W3CDTF">2018-08-21T01:58:45Z</dcterms:modified>
</cp:coreProperties>
</file>

<file path=docProps/thumbnail.jpeg>
</file>